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sldIdLst>
    <p:sldId id="281" r:id="rId2"/>
    <p:sldId id="276" r:id="rId3"/>
    <p:sldId id="277" r:id="rId4"/>
    <p:sldId id="278" r:id="rId5"/>
    <p:sldId id="279" r:id="rId6"/>
    <p:sldId id="280" r:id="rId7"/>
  </p:sldIdLst>
  <p:sldSz cx="18288000" cy="10287000"/>
  <p:notesSz cx="6858000" cy="9144000"/>
  <p:embeddedFontLst>
    <p:embeddedFont>
      <p:font typeface="Aharoni" panose="02010803020104030203" pitchFamily="2" charset="-79"/>
      <p:bold r:id="rId9"/>
    </p:embeddedFont>
    <p:embeddedFont>
      <p:font typeface="Open Sans Extra Bold" panose="020B0906030804020204" pitchFamily="34" charset="0"/>
      <p:regular r:id="rId10"/>
      <p:bold r:id="rId11"/>
    </p:embeddedFont>
    <p:embeddedFont>
      <p:font typeface="Poppins" pitchFamily="2" charset="77"/>
      <p:regular r:id="rId12"/>
      <p:bold r:id="rId13"/>
      <p:italic r:id="rId14"/>
      <p:boldItalic r:id="rId15"/>
    </p:embeddedFont>
    <p:embeddedFont>
      <p:font typeface="Poppins Bold" pitchFamily="2" charset="77"/>
      <p:regular r:id="rId16"/>
      <p:bold r:id="rId17"/>
    </p:embeddedFont>
    <p:embeddedFont>
      <p:font typeface="Poppins Italics" pitchFamily="2" charset="77"/>
      <p:regular r:id="rId18"/>
      <p:italic r:id="rId19"/>
    </p:embeddedFont>
    <p:embeddedFont>
      <p:font typeface="Trebuchet MS" panose="020B0703020202090204" pitchFamily="34" charset="0"/>
      <p:regular r:id="rId20"/>
      <p:bold r:id="rId21"/>
      <p: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DFF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530" autoAdjust="0"/>
    <p:restoredTop sz="67008" autoAdjust="0"/>
  </p:normalViewPr>
  <p:slideViewPr>
    <p:cSldViewPr>
      <p:cViewPr varScale="1">
        <p:scale>
          <a:sx n="44" d="100"/>
          <a:sy n="44" d="100"/>
        </p:scale>
        <p:origin x="904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3.fntdata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presProps" Target="presProps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font" Target="fonts/font1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17.05.2024</a:t>
            </a:fld>
            <a:endParaRPr lang="cs-CZ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90763" y="512763"/>
            <a:ext cx="4562475" cy="25669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Online pimping sites are no different from the rest of the sex trade:</a:t>
            </a:r>
          </a:p>
          <a:p>
            <a:endParaRPr lang="en-US" dirty="0"/>
          </a:p>
          <a:p>
            <a:r>
              <a:rPr lang="en-US" dirty="0"/>
              <a:t>Run by organised crime syndicates, impossible to police, major drivers for trafficking and the rest of the ‘underground’ industry whilst mis-represented, courted by the authorities and </a:t>
            </a:r>
            <a:r>
              <a:rPr lang="en-US" dirty="0" err="1"/>
              <a:t>sanitised</a:t>
            </a:r>
            <a:r>
              <a:rPr lang="en-US" dirty="0"/>
              <a:t> as ’work’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1B2431-D351-4C6E-A3CF-9DFAC0E3E050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7181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dirty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 APPG CSE 'Behind Closed Doors’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All other information: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ONLINE PIMPING: An Inquiry into Sexual Exploitation Advertising Websites https://www.appg-cse.uk/wp-content/uploads/2021/03/Online-Pimping-CPG-</a:t>
            </a:r>
            <a:r>
              <a:rPr lang="en-US" dirty="0" err="1"/>
              <a:t>report.pdf</a:t>
            </a:r>
            <a:r>
              <a:rPr lang="en-US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Quotes from National Crime Agency (NCA) from </a:t>
            </a:r>
            <a:r>
              <a:rPr lang="en-US" sz="1200" dirty="0">
                <a:solidFill>
                  <a:srgbClr val="000000"/>
                </a:solidFill>
                <a:latin typeface="Poppins Bold"/>
              </a:rPr>
              <a:t>Rob Richardson, head of Modern Slavery and Human Trafficking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dirty="0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dirty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/>
          </a:p>
          <a:p>
            <a:pPr algn="l"/>
            <a:r>
              <a:rPr lang="en-US" dirty="0"/>
              <a:t>1. </a:t>
            </a:r>
            <a:r>
              <a:rPr lang="en-GB" sz="1800" b="0" i="0" u="none" strike="noStrike" dirty="0">
                <a:solidFill>
                  <a:srgbClr val="6D749A"/>
                </a:solidFill>
                <a:effectLst/>
                <a:latin typeface="ArialMT"/>
              </a:rPr>
              <a:t>https://</a:t>
            </a:r>
            <a:r>
              <a:rPr lang="en-GB" sz="1800" b="0" i="0" u="none" strike="noStrike" dirty="0" err="1">
                <a:solidFill>
                  <a:srgbClr val="6D749A"/>
                </a:solidFill>
                <a:effectLst/>
                <a:latin typeface="ArialMT"/>
              </a:rPr>
              <a:t>www.vox.com</a:t>
            </a:r>
            <a:r>
              <a:rPr lang="en-GB" sz="1800" b="0" i="0" u="none" strike="noStrike" dirty="0">
                <a:solidFill>
                  <a:srgbClr val="6D749A"/>
                </a:solidFill>
                <a:effectLst/>
                <a:latin typeface="ArialMT"/>
              </a:rPr>
              <a:t>/culture/2018/4/13/17172762/</a:t>
            </a:r>
            <a:r>
              <a:rPr lang="en-GB" sz="1800" b="0" i="0" u="none" strike="noStrike" dirty="0" err="1">
                <a:solidFill>
                  <a:srgbClr val="6D749A"/>
                </a:solidFill>
                <a:effectLst/>
                <a:latin typeface="ArialMT"/>
              </a:rPr>
              <a:t>fosta-sesta-backpage</a:t>
            </a:r>
            <a:r>
              <a:rPr lang="en-GB" sz="1800" b="0" i="0" u="none" strike="noStrike" dirty="0">
                <a:solidFill>
                  <a:srgbClr val="6D749A"/>
                </a:solidFill>
                <a:effectLst/>
                <a:latin typeface="ArialMT"/>
              </a:rPr>
              <a:t>- 230-internet-freedom</a:t>
            </a:r>
            <a:endParaRPr lang="en-GB" b="0" i="0" u="none" strike="noStrike" dirty="0">
              <a:solidFill>
                <a:srgbClr val="000000"/>
              </a:solidFill>
              <a:effectLst/>
              <a:latin typeface="Helvetica" pitchFamily="2" charset="0"/>
            </a:endParaRP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All Other Information: </a:t>
            </a:r>
          </a:p>
          <a:p>
            <a:endParaRPr lang="en-US" dirty="0"/>
          </a:p>
          <a:p>
            <a:r>
              <a:rPr lang="en-US" dirty="0"/>
              <a:t>ONLINE PIMPING: An Inquiry into Sexual Exploitation Advertising Websites https://www.appg-cse.uk/wp-content/uploads/2021/03/Online-Pimping-CPG-report.pdf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dirty="0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dirty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dirty="0"/>
              <a:t>All information: </a:t>
            </a:r>
          </a:p>
          <a:p>
            <a:endParaRPr lang="en-US" dirty="0"/>
          </a:p>
          <a:p>
            <a:r>
              <a:rPr lang="en-US" dirty="0"/>
              <a:t>ONLINE PIMPING: An Inquiry into Sexual Exploitation Advertising Websites https://www.appg-cse.uk/wp-content/uploads/2021/03/Online-Pimping-CPG-</a:t>
            </a:r>
            <a:r>
              <a:rPr lang="en-US" dirty="0" err="1"/>
              <a:t>report.pdf</a:t>
            </a:r>
            <a:r>
              <a:rPr lang="en-US" dirty="0"/>
              <a:t> 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Poppins Bold"/>
              </a:rPr>
              <a:t>Quotes from Rob Richardson, Head of Modern Slavery and Human Trafficking, National Crime Agency (NCA)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rgbClr val="000000"/>
              </a:solidFill>
              <a:latin typeface="Poppins Bold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latin typeface="Poppins Bold"/>
              </a:rPr>
              <a:t>* ASWS – Adult Sex Work Sited (aka online pimping sites)</a:t>
            </a: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dirty="0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dirty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dirty="0"/>
          </a:p>
          <a:p>
            <a:r>
              <a:rPr lang="en-US" dirty="0"/>
              <a:t>1. Impact on Demand: https://news.trust.org/item/20190411110959-s4dpl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All Other information:</a:t>
            </a:r>
          </a:p>
          <a:p>
            <a:endParaRPr lang="en-US" dirty="0"/>
          </a:p>
          <a:p>
            <a:r>
              <a:rPr lang="en-US" dirty="0"/>
              <a:t>ONLINE PIMPING: An Inquiry into Sexual Exploitation Advertising Websites https://www.appg-cse.uk/wp-content/uploads/2021/03/Online-Pimping-CPG-report.pdf</a:t>
            </a: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dirty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6">
            <a:extLst>
              <a:ext uri="{FF2B5EF4-FFF2-40B4-BE49-F238E27FC236}">
                <a16:creationId xmlns:a16="http://schemas.microsoft.com/office/drawing/2014/main" id="{C48598FE-8A77-C445-8057-73CC781403BE}"/>
              </a:ext>
            </a:extLst>
          </p:cNvPr>
          <p:cNvSpPr/>
          <p:nvPr/>
        </p:nvSpPr>
        <p:spPr>
          <a:xfrm rot="5400000">
            <a:off x="3990605" y="-4010395"/>
            <a:ext cx="10306788" cy="18288002"/>
          </a:xfrm>
          <a:custGeom>
            <a:avLst/>
            <a:gdLst/>
            <a:ahLst/>
            <a:cxnLst/>
            <a:rect l="l" t="t" r="r" b="b"/>
            <a:pathLst>
              <a:path w="1086392" h="6254610">
                <a:moveTo>
                  <a:pt x="11721" y="0"/>
                </a:moveTo>
                <a:lnTo>
                  <a:pt x="1074671" y="0"/>
                </a:lnTo>
                <a:cubicBezTo>
                  <a:pt x="1077780" y="0"/>
                  <a:pt x="1080761" y="1235"/>
                  <a:pt x="1082959" y="3433"/>
                </a:cubicBezTo>
                <a:cubicBezTo>
                  <a:pt x="1085157" y="5631"/>
                  <a:pt x="1086392" y="8612"/>
                  <a:pt x="1086392" y="11721"/>
                </a:cubicBezTo>
                <a:lnTo>
                  <a:pt x="1086392" y="6242889"/>
                </a:lnTo>
                <a:cubicBezTo>
                  <a:pt x="1086392" y="6245998"/>
                  <a:pt x="1085157" y="6248979"/>
                  <a:pt x="1082959" y="6251177"/>
                </a:cubicBezTo>
                <a:cubicBezTo>
                  <a:pt x="1080761" y="6253376"/>
                  <a:pt x="1077780" y="6254610"/>
                  <a:pt x="1074671" y="6254610"/>
                </a:cubicBezTo>
                <a:lnTo>
                  <a:pt x="11721" y="6254610"/>
                </a:lnTo>
                <a:cubicBezTo>
                  <a:pt x="8612" y="6254610"/>
                  <a:pt x="5631" y="6253376"/>
                  <a:pt x="3433" y="6251177"/>
                </a:cubicBezTo>
                <a:cubicBezTo>
                  <a:pt x="1235" y="6248979"/>
                  <a:pt x="0" y="6245998"/>
                  <a:pt x="0" y="6242889"/>
                </a:cubicBezTo>
                <a:lnTo>
                  <a:pt x="0" y="11721"/>
                </a:lnTo>
                <a:cubicBezTo>
                  <a:pt x="0" y="8612"/>
                  <a:pt x="1235" y="5631"/>
                  <a:pt x="3433" y="3433"/>
                </a:cubicBezTo>
                <a:cubicBezTo>
                  <a:pt x="5631" y="1235"/>
                  <a:pt x="8612" y="0"/>
                  <a:pt x="11721" y="0"/>
                </a:cubicBezTo>
                <a:close/>
              </a:path>
            </a:pathLst>
          </a:custGeom>
          <a:gradFill rotWithShape="1">
            <a:gsLst>
              <a:gs pos="0">
                <a:srgbClr val="82F6F6">
                  <a:alpha val="100000"/>
                </a:srgbClr>
              </a:gs>
              <a:gs pos="69000">
                <a:srgbClr val="45F6F3">
                  <a:alpha val="100000"/>
                </a:srgbClr>
              </a:gs>
              <a:gs pos="100000">
                <a:srgbClr val="41EDE9">
                  <a:alpha val="100000"/>
                </a:srgbClr>
              </a:gs>
            </a:gsLst>
            <a:lin ang="5400000"/>
          </a:gradFill>
          <a:ln cap="sq">
            <a:noFill/>
            <a:prstDash val="solid"/>
            <a:miter/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03AE1D73-B928-6172-F286-31A17639AD7C}"/>
              </a:ext>
            </a:extLst>
          </p:cNvPr>
          <p:cNvSpPr/>
          <p:nvPr/>
        </p:nvSpPr>
        <p:spPr>
          <a:xfrm>
            <a:off x="-403949" y="2160577"/>
            <a:ext cx="6544509" cy="6640523"/>
          </a:xfrm>
          <a:custGeom>
            <a:avLst/>
            <a:gdLst/>
            <a:ahLst/>
            <a:cxnLst/>
            <a:rect l="l" t="t" r="r" b="b"/>
            <a:pathLst>
              <a:path w="6759366" h="7085000">
                <a:moveTo>
                  <a:pt x="0" y="0"/>
                </a:moveTo>
                <a:lnTo>
                  <a:pt x="6759367" y="0"/>
                </a:lnTo>
                <a:lnTo>
                  <a:pt x="6759367" y="7085000"/>
                </a:lnTo>
                <a:lnTo>
                  <a:pt x="0" y="7085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Freeform 2">
            <a:extLst>
              <a:ext uri="{FF2B5EF4-FFF2-40B4-BE49-F238E27FC236}">
                <a16:creationId xmlns:a16="http://schemas.microsoft.com/office/drawing/2014/main" id="{6E80C1BD-4B64-BF9A-E43B-C0057F4AF5D4}"/>
              </a:ext>
            </a:extLst>
          </p:cNvPr>
          <p:cNvSpPr/>
          <p:nvPr/>
        </p:nvSpPr>
        <p:spPr>
          <a:xfrm>
            <a:off x="5761920" y="3238111"/>
            <a:ext cx="6544508" cy="6648840"/>
          </a:xfrm>
          <a:custGeom>
            <a:avLst/>
            <a:gdLst/>
            <a:ahLst/>
            <a:cxnLst/>
            <a:rect l="l" t="t" r="r" b="b"/>
            <a:pathLst>
              <a:path w="6544508" h="6425517">
                <a:moveTo>
                  <a:pt x="0" y="0"/>
                </a:moveTo>
                <a:lnTo>
                  <a:pt x="6544508" y="0"/>
                </a:lnTo>
                <a:lnTo>
                  <a:pt x="6544508" y="6425517"/>
                </a:lnTo>
                <a:lnTo>
                  <a:pt x="0" y="642551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333552D3-21DC-B3C8-4891-D37967F4E0FB}"/>
              </a:ext>
            </a:extLst>
          </p:cNvPr>
          <p:cNvSpPr/>
          <p:nvPr/>
        </p:nvSpPr>
        <p:spPr>
          <a:xfrm>
            <a:off x="11406037" y="1858044"/>
            <a:ext cx="7131442" cy="8028907"/>
          </a:xfrm>
          <a:custGeom>
            <a:avLst/>
            <a:gdLst/>
            <a:ahLst/>
            <a:cxnLst/>
            <a:rect l="l" t="t" r="r" b="b"/>
            <a:pathLst>
              <a:path w="8209026" h="8229600">
                <a:moveTo>
                  <a:pt x="0" y="0"/>
                </a:moveTo>
                <a:lnTo>
                  <a:pt x="8209026" y="0"/>
                </a:lnTo>
                <a:lnTo>
                  <a:pt x="8209026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69B59D60-391E-9516-1295-C46339FA4F0C}"/>
              </a:ext>
            </a:extLst>
          </p:cNvPr>
          <p:cNvSpPr txBox="1"/>
          <p:nvPr/>
        </p:nvSpPr>
        <p:spPr>
          <a:xfrm>
            <a:off x="809049" y="184494"/>
            <a:ext cx="16450251" cy="17639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496"/>
              </a:lnSpc>
            </a:pPr>
            <a:r>
              <a:rPr lang="en-US" sz="9600" spc="201" dirty="0">
                <a:solidFill>
                  <a:srgbClr val="0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Online Pimping Sites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A7E8CFA3-269D-5495-44E6-F4A5A636E994}"/>
              </a:ext>
            </a:extLst>
          </p:cNvPr>
          <p:cNvSpPr txBox="1"/>
          <p:nvPr/>
        </p:nvSpPr>
        <p:spPr>
          <a:xfrm>
            <a:off x="440795" y="3348495"/>
            <a:ext cx="5071646" cy="44805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55"/>
              </a:lnSpc>
            </a:pPr>
            <a:r>
              <a:rPr lang="en-US" sz="3647">
                <a:solidFill>
                  <a:srgbClr val="000000"/>
                </a:solidFill>
                <a:latin typeface="Poppins Bold"/>
              </a:rPr>
              <a:t>“One of most significant enablers of trafficking”</a:t>
            </a:r>
          </a:p>
          <a:p>
            <a:pPr algn="ctr">
              <a:lnSpc>
                <a:spcPts val="3446"/>
              </a:lnSpc>
            </a:pPr>
            <a:endParaRPr lang="en-US" sz="3647">
              <a:solidFill>
                <a:srgbClr val="000000"/>
              </a:solidFill>
              <a:latin typeface="Poppins Bold"/>
            </a:endParaRPr>
          </a:p>
          <a:p>
            <a:pPr algn="ctr">
              <a:lnSpc>
                <a:spcPts val="6455"/>
              </a:lnSpc>
            </a:pPr>
            <a:r>
              <a:rPr lang="en-US" sz="3647">
                <a:solidFill>
                  <a:srgbClr val="000000"/>
                </a:solidFill>
                <a:latin typeface="Poppins"/>
              </a:rPr>
              <a:t>National Crime Agency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F2AFECE1-F7D0-AB01-F158-B0677E488FE1}"/>
              </a:ext>
            </a:extLst>
          </p:cNvPr>
          <p:cNvSpPr txBox="1"/>
          <p:nvPr/>
        </p:nvSpPr>
        <p:spPr>
          <a:xfrm>
            <a:off x="6124649" y="4916624"/>
            <a:ext cx="5563935" cy="32918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49"/>
              </a:lnSpc>
            </a:pPr>
            <a:r>
              <a:rPr lang="en-US" sz="3199" dirty="0">
                <a:solidFill>
                  <a:srgbClr val="000000"/>
                </a:solidFill>
                <a:latin typeface="Poppins"/>
              </a:rPr>
              <a:t>“We have a positive working relationship with </a:t>
            </a:r>
            <a:r>
              <a:rPr lang="en-US" sz="3199" dirty="0">
                <a:solidFill>
                  <a:srgbClr val="000000"/>
                </a:solidFill>
                <a:latin typeface="Poppins Bold"/>
              </a:rPr>
              <a:t>ONE WEBSITE </a:t>
            </a:r>
            <a:r>
              <a:rPr lang="en-US" sz="3199" dirty="0">
                <a:solidFill>
                  <a:srgbClr val="000000"/>
                </a:solidFill>
                <a:latin typeface="Poppins"/>
              </a:rPr>
              <a:t>”</a:t>
            </a:r>
            <a:r>
              <a:rPr lang="en-US" sz="3199" dirty="0">
                <a:solidFill>
                  <a:srgbClr val="000000"/>
                </a:solidFill>
                <a:latin typeface="Poppins Bold"/>
              </a:rPr>
              <a:t> </a:t>
            </a:r>
          </a:p>
          <a:p>
            <a:pPr algn="just">
              <a:lnSpc>
                <a:spcPts val="3292"/>
              </a:lnSpc>
            </a:pPr>
            <a:endParaRPr lang="en-US" sz="3199" dirty="0">
              <a:solidFill>
                <a:srgbClr val="000000"/>
              </a:solidFill>
              <a:latin typeface="Poppins Bold"/>
            </a:endParaRPr>
          </a:p>
          <a:p>
            <a:pPr algn="just">
              <a:lnSpc>
                <a:spcPts val="5852"/>
              </a:lnSpc>
            </a:pPr>
            <a:r>
              <a:rPr lang="en-US" sz="3199" dirty="0">
                <a:solidFill>
                  <a:srgbClr val="000000"/>
                </a:solidFill>
                <a:latin typeface="Poppins Bold"/>
              </a:rPr>
              <a:t>National Crime Agency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52DC145B-E4C0-F858-5584-7ED4C7984D3E}"/>
              </a:ext>
            </a:extLst>
          </p:cNvPr>
          <p:cNvSpPr txBox="1"/>
          <p:nvPr/>
        </p:nvSpPr>
        <p:spPr>
          <a:xfrm>
            <a:off x="12543239" y="3196418"/>
            <a:ext cx="5156903" cy="44325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153"/>
              </a:lnSpc>
            </a:pPr>
            <a:r>
              <a:rPr lang="en-US" sz="3399" dirty="0">
                <a:solidFill>
                  <a:srgbClr val="000000"/>
                </a:solidFill>
                <a:latin typeface="Poppins"/>
              </a:rPr>
              <a:t>“Are to report any suspicious behaviour .. they have </a:t>
            </a:r>
            <a:r>
              <a:rPr lang="en-US" sz="3399" dirty="0">
                <a:solidFill>
                  <a:srgbClr val="000000"/>
                </a:solidFill>
                <a:latin typeface="Poppins Bold"/>
              </a:rPr>
              <a:t>NOT MADE ANY REFERRALS”</a:t>
            </a:r>
            <a:r>
              <a:rPr lang="en-US" sz="3399" dirty="0">
                <a:solidFill>
                  <a:srgbClr val="000000"/>
                </a:solidFill>
                <a:latin typeface="Poppins"/>
              </a:rPr>
              <a:t> </a:t>
            </a:r>
          </a:p>
          <a:p>
            <a:pPr algn="ctr">
              <a:lnSpc>
                <a:spcPts val="5067"/>
              </a:lnSpc>
            </a:pPr>
            <a:endParaRPr lang="en-US" sz="3399" dirty="0">
              <a:solidFill>
                <a:srgbClr val="000000"/>
              </a:solidFill>
              <a:latin typeface="Poppins"/>
            </a:endParaRPr>
          </a:p>
          <a:p>
            <a:pPr algn="ctr">
              <a:lnSpc>
                <a:spcPts val="5067"/>
              </a:lnSpc>
            </a:pPr>
            <a:r>
              <a:rPr lang="en-US" sz="2799" dirty="0">
                <a:solidFill>
                  <a:srgbClr val="000000"/>
                </a:solidFill>
                <a:latin typeface="Poppins"/>
              </a:rPr>
              <a:t>National Crime Agency</a:t>
            </a:r>
          </a:p>
        </p:txBody>
      </p:sp>
    </p:spTree>
    <p:extLst>
      <p:ext uri="{BB962C8B-B14F-4D97-AF65-F5344CB8AC3E}">
        <p14:creationId xmlns:p14="http://schemas.microsoft.com/office/powerpoint/2010/main" val="1160552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12">
            <a:extLst>
              <a:ext uri="{FF2B5EF4-FFF2-40B4-BE49-F238E27FC236}">
                <a16:creationId xmlns:a16="http://schemas.microsoft.com/office/drawing/2014/main" id="{4A64DE37-9422-6A73-FB13-5A8904E4470B}"/>
              </a:ext>
            </a:extLst>
          </p:cNvPr>
          <p:cNvGrpSpPr/>
          <p:nvPr/>
        </p:nvGrpSpPr>
        <p:grpSpPr>
          <a:xfrm>
            <a:off x="-39331" y="3209300"/>
            <a:ext cx="18378955" cy="1090735"/>
            <a:chOff x="-239020" y="-28575"/>
            <a:chExt cx="6152394" cy="365126"/>
          </a:xfrm>
        </p:grpSpPr>
        <p:sp>
          <p:nvSpPr>
            <p:cNvPr id="50" name="Freeform 13">
              <a:extLst>
                <a:ext uri="{FF2B5EF4-FFF2-40B4-BE49-F238E27FC236}">
                  <a16:creationId xmlns:a16="http://schemas.microsoft.com/office/drawing/2014/main" id="{FB02153B-7C6B-5355-E746-4321015BD21E}"/>
                </a:ext>
              </a:extLst>
            </p:cNvPr>
            <p:cNvSpPr/>
            <p:nvPr/>
          </p:nvSpPr>
          <p:spPr>
            <a:xfrm>
              <a:off x="-239020" y="0"/>
              <a:ext cx="6152394" cy="336551"/>
            </a:xfrm>
            <a:custGeom>
              <a:avLst/>
              <a:gdLst/>
              <a:ahLst/>
              <a:cxnLst/>
              <a:rect l="l" t="t" r="r" b="b"/>
              <a:pathLst>
                <a:path w="4542995" h="336551">
                  <a:moveTo>
                    <a:pt x="3993" y="0"/>
                  </a:moveTo>
                  <a:lnTo>
                    <a:pt x="4539002" y="0"/>
                  </a:lnTo>
                  <a:cubicBezTo>
                    <a:pt x="4540061" y="0"/>
                    <a:pt x="4541077" y="421"/>
                    <a:pt x="4541825" y="1170"/>
                  </a:cubicBezTo>
                  <a:cubicBezTo>
                    <a:pt x="4542574" y="1918"/>
                    <a:pt x="4542995" y="2934"/>
                    <a:pt x="4542995" y="3993"/>
                  </a:cubicBezTo>
                  <a:lnTo>
                    <a:pt x="4542995" y="332558"/>
                  </a:lnTo>
                  <a:cubicBezTo>
                    <a:pt x="4542995" y="334763"/>
                    <a:pt x="4541207" y="336551"/>
                    <a:pt x="4539002" y="336551"/>
                  </a:cubicBezTo>
                  <a:lnTo>
                    <a:pt x="3993" y="336551"/>
                  </a:lnTo>
                  <a:cubicBezTo>
                    <a:pt x="1788" y="336551"/>
                    <a:pt x="0" y="334763"/>
                    <a:pt x="0" y="332558"/>
                  </a:cubicBezTo>
                  <a:lnTo>
                    <a:pt x="0" y="3993"/>
                  </a:lnTo>
                  <a:cubicBezTo>
                    <a:pt x="0" y="1788"/>
                    <a:pt x="1788" y="0"/>
                    <a:pt x="3993" y="0"/>
                  </a:cubicBezTo>
                  <a:close/>
                </a:path>
              </a:pathLst>
            </a:custGeom>
            <a:solidFill>
              <a:srgbClr val="FFC000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" name="TextBox 14">
              <a:extLst>
                <a:ext uri="{FF2B5EF4-FFF2-40B4-BE49-F238E27FC236}">
                  <a16:creationId xmlns:a16="http://schemas.microsoft.com/office/drawing/2014/main" id="{0FA7C30F-24C2-006C-5450-0F2DCA153BBE}"/>
                </a:ext>
              </a:extLst>
            </p:cNvPr>
            <p:cNvSpPr txBox="1"/>
            <p:nvPr/>
          </p:nvSpPr>
          <p:spPr>
            <a:xfrm>
              <a:off x="0" y="-28575"/>
              <a:ext cx="4542995" cy="365126"/>
            </a:xfrm>
            <a:prstGeom prst="rect">
              <a:avLst/>
            </a:prstGeom>
          </p:spPr>
          <p:txBody>
            <a:bodyPr lIns="21000" tIns="21000" rIns="21000" bIns="21000" rtlCol="0" anchor="ctr"/>
            <a:lstStyle/>
            <a:p>
              <a:pPr algn="ctr">
                <a:lnSpc>
                  <a:spcPts val="1157"/>
                </a:lnSpc>
              </a:pPr>
              <a:endParaRPr dirty="0"/>
            </a:p>
          </p:txBody>
        </p:sp>
      </p:grpSp>
      <p:grpSp>
        <p:nvGrpSpPr>
          <p:cNvPr id="2" name="Group 2"/>
          <p:cNvGrpSpPr/>
          <p:nvPr/>
        </p:nvGrpSpPr>
        <p:grpSpPr>
          <a:xfrm rot="5400000">
            <a:off x="8388771" y="-9061080"/>
            <a:ext cx="1307587" cy="19252869"/>
            <a:chOff x="0" y="-28575"/>
            <a:chExt cx="430137" cy="6283185"/>
          </a:xfrm>
        </p:grpSpPr>
        <p:sp>
          <p:nvSpPr>
            <p:cNvPr id="3" name="Freeform 3"/>
            <p:cNvSpPr/>
            <p:nvPr/>
          </p:nvSpPr>
          <p:spPr>
            <a:xfrm>
              <a:off x="0" y="95764"/>
              <a:ext cx="430137" cy="5968300"/>
            </a:xfrm>
            <a:custGeom>
              <a:avLst/>
              <a:gdLst/>
              <a:ahLst/>
              <a:cxnLst/>
              <a:rect l="l" t="t" r="r" b="b"/>
              <a:pathLst>
                <a:path w="358107" h="6254610">
                  <a:moveTo>
                    <a:pt x="35558" y="0"/>
                  </a:moveTo>
                  <a:lnTo>
                    <a:pt x="322549" y="0"/>
                  </a:lnTo>
                  <a:cubicBezTo>
                    <a:pt x="342187" y="0"/>
                    <a:pt x="358107" y="15920"/>
                    <a:pt x="358107" y="35558"/>
                  </a:cubicBezTo>
                  <a:lnTo>
                    <a:pt x="358107" y="6219052"/>
                  </a:lnTo>
                  <a:cubicBezTo>
                    <a:pt x="358107" y="6228483"/>
                    <a:pt x="354361" y="6237527"/>
                    <a:pt x="347693" y="6244196"/>
                  </a:cubicBezTo>
                  <a:cubicBezTo>
                    <a:pt x="341024" y="6250864"/>
                    <a:pt x="331980" y="6254610"/>
                    <a:pt x="322549" y="6254610"/>
                  </a:cubicBezTo>
                  <a:lnTo>
                    <a:pt x="35558" y="6254610"/>
                  </a:lnTo>
                  <a:cubicBezTo>
                    <a:pt x="26128" y="6254610"/>
                    <a:pt x="17083" y="6250864"/>
                    <a:pt x="10415" y="6244196"/>
                  </a:cubicBezTo>
                  <a:cubicBezTo>
                    <a:pt x="3746" y="6237527"/>
                    <a:pt x="0" y="6228483"/>
                    <a:pt x="0" y="6219052"/>
                  </a:cubicBezTo>
                  <a:lnTo>
                    <a:pt x="0" y="35558"/>
                  </a:lnTo>
                  <a:cubicBezTo>
                    <a:pt x="0" y="26128"/>
                    <a:pt x="3746" y="17083"/>
                    <a:pt x="10415" y="10415"/>
                  </a:cubicBezTo>
                  <a:cubicBezTo>
                    <a:pt x="17083" y="3746"/>
                    <a:pt x="26128" y="0"/>
                    <a:pt x="35558" y="0"/>
                  </a:cubicBezTo>
                  <a:close/>
                </a:path>
              </a:pathLst>
            </a:custGeom>
            <a:solidFill>
              <a:srgbClr val="D9D9D9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58107" cy="6283185"/>
            </a:xfrm>
            <a:prstGeom prst="rect">
              <a:avLst/>
            </a:prstGeom>
          </p:spPr>
          <p:txBody>
            <a:bodyPr lIns="20139" tIns="20139" rIns="20139" bIns="20139" rtlCol="0" anchor="ctr"/>
            <a:lstStyle/>
            <a:p>
              <a:pPr algn="ctr">
                <a:lnSpc>
                  <a:spcPts val="1109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3384127" y="-116028"/>
            <a:ext cx="14838382" cy="1125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9651"/>
              </a:lnSpc>
            </a:pPr>
            <a:r>
              <a:rPr lang="en-US" sz="4617" dirty="0">
                <a:solidFill>
                  <a:srgbClr val="0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Online Pimping Sites – Reality Check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-39333" y="4654818"/>
            <a:ext cx="18327332" cy="1192205"/>
            <a:chOff x="-995070" y="-28575"/>
            <a:chExt cx="6135113" cy="399093"/>
          </a:xfrm>
        </p:grpSpPr>
        <p:sp>
          <p:nvSpPr>
            <p:cNvPr id="10" name="Freeform 10"/>
            <p:cNvSpPr/>
            <p:nvPr/>
          </p:nvSpPr>
          <p:spPr>
            <a:xfrm>
              <a:off x="-995070" y="0"/>
              <a:ext cx="6135113" cy="370518"/>
            </a:xfrm>
            <a:custGeom>
              <a:avLst/>
              <a:gdLst/>
              <a:ahLst/>
              <a:cxnLst/>
              <a:rect l="l" t="t" r="r" b="b"/>
              <a:pathLst>
                <a:path w="4542995" h="370518">
                  <a:moveTo>
                    <a:pt x="3423" y="0"/>
                  </a:moveTo>
                  <a:lnTo>
                    <a:pt x="4539573" y="0"/>
                  </a:lnTo>
                  <a:cubicBezTo>
                    <a:pt x="4540480" y="0"/>
                    <a:pt x="4541351" y="361"/>
                    <a:pt x="4541993" y="1003"/>
                  </a:cubicBezTo>
                  <a:cubicBezTo>
                    <a:pt x="4542635" y="1644"/>
                    <a:pt x="4542995" y="2515"/>
                    <a:pt x="4542995" y="3423"/>
                  </a:cubicBezTo>
                  <a:lnTo>
                    <a:pt x="4542995" y="367095"/>
                  </a:lnTo>
                  <a:cubicBezTo>
                    <a:pt x="4542995" y="368986"/>
                    <a:pt x="4541463" y="370518"/>
                    <a:pt x="4539573" y="370518"/>
                  </a:cubicBezTo>
                  <a:lnTo>
                    <a:pt x="3423" y="370518"/>
                  </a:lnTo>
                  <a:cubicBezTo>
                    <a:pt x="1532" y="370518"/>
                    <a:pt x="0" y="368986"/>
                    <a:pt x="0" y="367095"/>
                  </a:cubicBezTo>
                  <a:lnTo>
                    <a:pt x="0" y="3423"/>
                  </a:lnTo>
                  <a:cubicBezTo>
                    <a:pt x="0" y="1532"/>
                    <a:pt x="1532" y="0"/>
                    <a:pt x="3423" y="0"/>
                  </a:cubicBezTo>
                  <a:close/>
                </a:path>
              </a:pathLst>
            </a:custGeom>
            <a:solidFill>
              <a:srgbClr val="FF66C4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28575"/>
              <a:ext cx="4542995" cy="399093"/>
            </a:xfrm>
            <a:prstGeom prst="rect">
              <a:avLst/>
            </a:prstGeom>
          </p:spPr>
          <p:txBody>
            <a:bodyPr lIns="21000" tIns="21000" rIns="21000" bIns="21000" rtlCol="0" anchor="ctr"/>
            <a:lstStyle/>
            <a:p>
              <a:pPr algn="ctr">
                <a:lnSpc>
                  <a:spcPts val="1157"/>
                </a:lnSpc>
              </a:pPr>
              <a:endParaRPr dirty="0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2286" y="7934095"/>
            <a:ext cx="18327331" cy="1090735"/>
            <a:chOff x="-995070" y="-28575"/>
            <a:chExt cx="6092325" cy="365126"/>
          </a:xfrm>
        </p:grpSpPr>
        <p:sp>
          <p:nvSpPr>
            <p:cNvPr id="13" name="Freeform 13"/>
            <p:cNvSpPr/>
            <p:nvPr/>
          </p:nvSpPr>
          <p:spPr>
            <a:xfrm>
              <a:off x="-995070" y="0"/>
              <a:ext cx="6092325" cy="336551"/>
            </a:xfrm>
            <a:custGeom>
              <a:avLst/>
              <a:gdLst/>
              <a:ahLst/>
              <a:cxnLst/>
              <a:rect l="l" t="t" r="r" b="b"/>
              <a:pathLst>
                <a:path w="4542995" h="336551">
                  <a:moveTo>
                    <a:pt x="3993" y="0"/>
                  </a:moveTo>
                  <a:lnTo>
                    <a:pt x="4539002" y="0"/>
                  </a:lnTo>
                  <a:cubicBezTo>
                    <a:pt x="4540061" y="0"/>
                    <a:pt x="4541077" y="421"/>
                    <a:pt x="4541825" y="1170"/>
                  </a:cubicBezTo>
                  <a:cubicBezTo>
                    <a:pt x="4542574" y="1918"/>
                    <a:pt x="4542995" y="2934"/>
                    <a:pt x="4542995" y="3993"/>
                  </a:cubicBezTo>
                  <a:lnTo>
                    <a:pt x="4542995" y="332558"/>
                  </a:lnTo>
                  <a:cubicBezTo>
                    <a:pt x="4542995" y="334763"/>
                    <a:pt x="4541207" y="336551"/>
                    <a:pt x="4539002" y="336551"/>
                  </a:cubicBezTo>
                  <a:lnTo>
                    <a:pt x="3993" y="336551"/>
                  </a:lnTo>
                  <a:cubicBezTo>
                    <a:pt x="1788" y="336551"/>
                    <a:pt x="0" y="334763"/>
                    <a:pt x="0" y="332558"/>
                  </a:cubicBezTo>
                  <a:lnTo>
                    <a:pt x="0" y="3993"/>
                  </a:lnTo>
                  <a:cubicBezTo>
                    <a:pt x="0" y="1788"/>
                    <a:pt x="1788" y="0"/>
                    <a:pt x="3993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82F6F6">
                    <a:alpha val="100000"/>
                  </a:srgbClr>
                </a:gs>
                <a:gs pos="69000">
                  <a:srgbClr val="45F6F3">
                    <a:alpha val="100000"/>
                  </a:srgbClr>
                </a:gs>
                <a:gs pos="100000">
                  <a:srgbClr val="41EDE9">
                    <a:alpha val="100000"/>
                  </a:srgbClr>
                </a:gs>
              </a:gsLst>
              <a:lin ang="5400000"/>
            </a:gra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28575"/>
              <a:ext cx="4542995" cy="365126"/>
            </a:xfrm>
            <a:prstGeom prst="rect">
              <a:avLst/>
            </a:prstGeom>
          </p:spPr>
          <p:txBody>
            <a:bodyPr lIns="21000" tIns="21000" rIns="21000" bIns="21000" rtlCol="0" anchor="ctr"/>
            <a:lstStyle/>
            <a:p>
              <a:pPr algn="ctr">
                <a:lnSpc>
                  <a:spcPts val="1157"/>
                </a:lnSpc>
              </a:pPr>
              <a:endParaRPr dirty="0"/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1863448" y="4751557"/>
            <a:ext cx="14713503" cy="9040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849"/>
              </a:lnSpc>
            </a:pPr>
            <a:r>
              <a:rPr lang="en-US" sz="4000" dirty="0">
                <a:solidFill>
                  <a:srgbClr val="000000"/>
                </a:solidFill>
                <a:latin typeface="Poppins" pitchFamily="2" charset="77"/>
                <a:cs typeface="Poppins" pitchFamily="2" charset="77"/>
              </a:rPr>
              <a:t>Dominated by Organised Crime/Traffickers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4143342" y="7963845"/>
            <a:ext cx="11109440" cy="9040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49"/>
              </a:lnSpc>
            </a:pPr>
            <a:r>
              <a:rPr lang="en-US" sz="4000" dirty="0">
                <a:solidFill>
                  <a:srgbClr val="000000"/>
                </a:solidFill>
                <a:latin typeface="Poppins" pitchFamily="2" charset="77"/>
                <a:cs typeface="Poppins" pitchFamily="2" charset="77"/>
              </a:rPr>
              <a:t>Impossible to Police or ‘Make Safe’</a:t>
            </a:r>
          </a:p>
        </p:txBody>
      </p:sp>
      <p:grpSp>
        <p:nvGrpSpPr>
          <p:cNvPr id="21" name="Group 21"/>
          <p:cNvGrpSpPr/>
          <p:nvPr/>
        </p:nvGrpSpPr>
        <p:grpSpPr>
          <a:xfrm>
            <a:off x="12287" y="6244266"/>
            <a:ext cx="18327336" cy="1307587"/>
            <a:chOff x="-114603" y="-28575"/>
            <a:chExt cx="4657598" cy="365126"/>
          </a:xfrm>
        </p:grpSpPr>
        <p:sp>
          <p:nvSpPr>
            <p:cNvPr id="22" name="Freeform 22"/>
            <p:cNvSpPr/>
            <p:nvPr/>
          </p:nvSpPr>
          <p:spPr>
            <a:xfrm>
              <a:off x="-114603" y="0"/>
              <a:ext cx="4657598" cy="336551"/>
            </a:xfrm>
            <a:custGeom>
              <a:avLst/>
              <a:gdLst/>
              <a:ahLst/>
              <a:cxnLst/>
              <a:rect l="l" t="t" r="r" b="b"/>
              <a:pathLst>
                <a:path w="4542995" h="336551">
                  <a:moveTo>
                    <a:pt x="3993" y="0"/>
                  </a:moveTo>
                  <a:lnTo>
                    <a:pt x="4539002" y="0"/>
                  </a:lnTo>
                  <a:cubicBezTo>
                    <a:pt x="4540061" y="0"/>
                    <a:pt x="4541077" y="421"/>
                    <a:pt x="4541825" y="1170"/>
                  </a:cubicBezTo>
                  <a:cubicBezTo>
                    <a:pt x="4542574" y="1918"/>
                    <a:pt x="4542995" y="2934"/>
                    <a:pt x="4542995" y="3993"/>
                  </a:cubicBezTo>
                  <a:lnTo>
                    <a:pt x="4542995" y="332558"/>
                  </a:lnTo>
                  <a:cubicBezTo>
                    <a:pt x="4542995" y="334763"/>
                    <a:pt x="4541207" y="336551"/>
                    <a:pt x="4539002" y="336551"/>
                  </a:cubicBezTo>
                  <a:lnTo>
                    <a:pt x="3993" y="336551"/>
                  </a:lnTo>
                  <a:cubicBezTo>
                    <a:pt x="1788" y="336551"/>
                    <a:pt x="0" y="334763"/>
                    <a:pt x="0" y="332558"/>
                  </a:cubicBezTo>
                  <a:lnTo>
                    <a:pt x="0" y="3993"/>
                  </a:lnTo>
                  <a:cubicBezTo>
                    <a:pt x="0" y="1788"/>
                    <a:pt x="1788" y="0"/>
                    <a:pt x="3993" y="0"/>
                  </a:cubicBezTo>
                  <a:close/>
                </a:path>
              </a:pathLst>
            </a:custGeom>
            <a:solidFill>
              <a:srgbClr val="C1FF72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-28575"/>
              <a:ext cx="4542995" cy="365126"/>
            </a:xfrm>
            <a:prstGeom prst="rect">
              <a:avLst/>
            </a:prstGeom>
          </p:spPr>
          <p:txBody>
            <a:bodyPr lIns="21000" tIns="21000" rIns="21000" bIns="21000" rtlCol="0" anchor="ctr"/>
            <a:lstStyle/>
            <a:p>
              <a:pPr algn="ctr">
                <a:lnSpc>
                  <a:spcPts val="1157"/>
                </a:lnSpc>
              </a:pPr>
              <a:endParaRPr dirty="0"/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228600" y="6443286"/>
            <a:ext cx="17983200" cy="9040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7849"/>
              </a:lnSpc>
            </a:pPr>
            <a:r>
              <a:rPr lang="en-US" sz="4000" dirty="0">
                <a:solidFill>
                  <a:srgbClr val="000000"/>
                </a:solidFill>
                <a:latin typeface="Poppins" pitchFamily="2" charset="77"/>
                <a:cs typeface="Poppins" pitchFamily="2" charset="77"/>
              </a:rPr>
              <a:t>Drive Demand, Pimping, Trafficking, Paedophilia, Underground Industry</a:t>
            </a:r>
          </a:p>
        </p:txBody>
      </p:sp>
      <p:grpSp>
        <p:nvGrpSpPr>
          <p:cNvPr id="26" name="Group 12">
            <a:extLst>
              <a:ext uri="{FF2B5EF4-FFF2-40B4-BE49-F238E27FC236}">
                <a16:creationId xmlns:a16="http://schemas.microsoft.com/office/drawing/2014/main" id="{CF1A882E-8AA2-FEBE-97B6-E490751F5F24}"/>
              </a:ext>
            </a:extLst>
          </p:cNvPr>
          <p:cNvGrpSpPr/>
          <p:nvPr/>
        </p:nvGrpSpPr>
        <p:grpSpPr>
          <a:xfrm>
            <a:off x="0" y="9234365"/>
            <a:ext cx="18288001" cy="1090735"/>
            <a:chOff x="-239020" y="-28575"/>
            <a:chExt cx="6116187" cy="365126"/>
          </a:xfrm>
        </p:grpSpPr>
        <p:sp>
          <p:nvSpPr>
            <p:cNvPr id="27" name="Freeform 13">
              <a:extLst>
                <a:ext uri="{FF2B5EF4-FFF2-40B4-BE49-F238E27FC236}">
                  <a16:creationId xmlns:a16="http://schemas.microsoft.com/office/drawing/2014/main" id="{8A6D4DDC-F36C-922F-370A-DF6F6F7F59D6}"/>
                </a:ext>
              </a:extLst>
            </p:cNvPr>
            <p:cNvSpPr/>
            <p:nvPr/>
          </p:nvSpPr>
          <p:spPr>
            <a:xfrm>
              <a:off x="-239020" y="0"/>
              <a:ext cx="6116187" cy="336551"/>
            </a:xfrm>
            <a:custGeom>
              <a:avLst/>
              <a:gdLst/>
              <a:ahLst/>
              <a:cxnLst/>
              <a:rect l="l" t="t" r="r" b="b"/>
              <a:pathLst>
                <a:path w="4542995" h="336551">
                  <a:moveTo>
                    <a:pt x="3993" y="0"/>
                  </a:moveTo>
                  <a:lnTo>
                    <a:pt x="4539002" y="0"/>
                  </a:lnTo>
                  <a:cubicBezTo>
                    <a:pt x="4540061" y="0"/>
                    <a:pt x="4541077" y="421"/>
                    <a:pt x="4541825" y="1170"/>
                  </a:cubicBezTo>
                  <a:cubicBezTo>
                    <a:pt x="4542574" y="1918"/>
                    <a:pt x="4542995" y="2934"/>
                    <a:pt x="4542995" y="3993"/>
                  </a:cubicBezTo>
                  <a:lnTo>
                    <a:pt x="4542995" y="332558"/>
                  </a:lnTo>
                  <a:cubicBezTo>
                    <a:pt x="4542995" y="334763"/>
                    <a:pt x="4541207" y="336551"/>
                    <a:pt x="4539002" y="336551"/>
                  </a:cubicBezTo>
                  <a:lnTo>
                    <a:pt x="3993" y="336551"/>
                  </a:lnTo>
                  <a:cubicBezTo>
                    <a:pt x="1788" y="336551"/>
                    <a:pt x="0" y="334763"/>
                    <a:pt x="0" y="332558"/>
                  </a:cubicBezTo>
                  <a:lnTo>
                    <a:pt x="0" y="3993"/>
                  </a:lnTo>
                  <a:cubicBezTo>
                    <a:pt x="0" y="1788"/>
                    <a:pt x="1788" y="0"/>
                    <a:pt x="3993" y="0"/>
                  </a:cubicBezTo>
                  <a:close/>
                </a:path>
              </a:pathLst>
            </a:custGeom>
            <a:solidFill>
              <a:srgbClr val="FFC000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" name="TextBox 14">
              <a:extLst>
                <a:ext uri="{FF2B5EF4-FFF2-40B4-BE49-F238E27FC236}">
                  <a16:creationId xmlns:a16="http://schemas.microsoft.com/office/drawing/2014/main" id="{65835ED4-C768-5691-F266-647CE62C3A77}"/>
                </a:ext>
              </a:extLst>
            </p:cNvPr>
            <p:cNvSpPr txBox="1"/>
            <p:nvPr/>
          </p:nvSpPr>
          <p:spPr>
            <a:xfrm>
              <a:off x="0" y="-28575"/>
              <a:ext cx="4542995" cy="365126"/>
            </a:xfrm>
            <a:prstGeom prst="rect">
              <a:avLst/>
            </a:prstGeom>
          </p:spPr>
          <p:txBody>
            <a:bodyPr lIns="21000" tIns="21000" rIns="21000" bIns="21000" rtlCol="0" anchor="ctr"/>
            <a:lstStyle/>
            <a:p>
              <a:pPr algn="ctr">
                <a:lnSpc>
                  <a:spcPts val="1157"/>
                </a:lnSpc>
              </a:pPr>
              <a:endParaRPr dirty="0"/>
            </a:p>
          </p:txBody>
        </p:sp>
      </p:grpSp>
      <p:sp>
        <p:nvSpPr>
          <p:cNvPr id="30" name="TextBox 16">
            <a:extLst>
              <a:ext uri="{FF2B5EF4-FFF2-40B4-BE49-F238E27FC236}">
                <a16:creationId xmlns:a16="http://schemas.microsoft.com/office/drawing/2014/main" id="{C48A59A7-50E6-FD78-8FCC-EBD54CF731B2}"/>
              </a:ext>
            </a:extLst>
          </p:cNvPr>
          <p:cNvSpPr txBox="1"/>
          <p:nvPr/>
        </p:nvSpPr>
        <p:spPr>
          <a:xfrm>
            <a:off x="2508867" y="9262608"/>
            <a:ext cx="13833417" cy="9040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849"/>
              </a:lnSpc>
            </a:pPr>
            <a:r>
              <a:rPr lang="en-US" sz="4000" dirty="0">
                <a:solidFill>
                  <a:srgbClr val="000000"/>
                </a:solidFill>
                <a:latin typeface="Poppins" pitchFamily="2" charset="77"/>
                <a:cs typeface="Poppins" pitchFamily="2" charset="77"/>
              </a:rPr>
              <a:t>Banning them does NOT ‘drive industry underground’</a:t>
            </a:r>
          </a:p>
        </p:txBody>
      </p:sp>
      <p:grpSp>
        <p:nvGrpSpPr>
          <p:cNvPr id="31" name="Group 21">
            <a:extLst>
              <a:ext uri="{FF2B5EF4-FFF2-40B4-BE49-F238E27FC236}">
                <a16:creationId xmlns:a16="http://schemas.microsoft.com/office/drawing/2014/main" id="{92F784A2-3271-C9B3-B7C9-6C79F5A4FF81}"/>
              </a:ext>
            </a:extLst>
          </p:cNvPr>
          <p:cNvGrpSpPr/>
          <p:nvPr/>
        </p:nvGrpSpPr>
        <p:grpSpPr>
          <a:xfrm>
            <a:off x="-3" y="1663527"/>
            <a:ext cx="18288002" cy="1090735"/>
            <a:chOff x="-114603" y="-28575"/>
            <a:chExt cx="4736541" cy="365126"/>
          </a:xfrm>
        </p:grpSpPr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id="{1BB56C78-A492-331C-7AA3-2D946EF5F9E8}"/>
                </a:ext>
              </a:extLst>
            </p:cNvPr>
            <p:cNvSpPr/>
            <p:nvPr/>
          </p:nvSpPr>
          <p:spPr>
            <a:xfrm>
              <a:off x="-114603" y="0"/>
              <a:ext cx="4736541" cy="336551"/>
            </a:xfrm>
            <a:custGeom>
              <a:avLst/>
              <a:gdLst/>
              <a:ahLst/>
              <a:cxnLst/>
              <a:rect l="l" t="t" r="r" b="b"/>
              <a:pathLst>
                <a:path w="4542995" h="336551">
                  <a:moveTo>
                    <a:pt x="3993" y="0"/>
                  </a:moveTo>
                  <a:lnTo>
                    <a:pt x="4539002" y="0"/>
                  </a:lnTo>
                  <a:cubicBezTo>
                    <a:pt x="4540061" y="0"/>
                    <a:pt x="4541077" y="421"/>
                    <a:pt x="4541825" y="1170"/>
                  </a:cubicBezTo>
                  <a:cubicBezTo>
                    <a:pt x="4542574" y="1918"/>
                    <a:pt x="4542995" y="2934"/>
                    <a:pt x="4542995" y="3993"/>
                  </a:cubicBezTo>
                  <a:lnTo>
                    <a:pt x="4542995" y="332558"/>
                  </a:lnTo>
                  <a:cubicBezTo>
                    <a:pt x="4542995" y="334763"/>
                    <a:pt x="4541207" y="336551"/>
                    <a:pt x="4539002" y="336551"/>
                  </a:cubicBezTo>
                  <a:lnTo>
                    <a:pt x="3993" y="336551"/>
                  </a:lnTo>
                  <a:cubicBezTo>
                    <a:pt x="1788" y="336551"/>
                    <a:pt x="0" y="334763"/>
                    <a:pt x="0" y="332558"/>
                  </a:cubicBezTo>
                  <a:lnTo>
                    <a:pt x="0" y="3993"/>
                  </a:lnTo>
                  <a:cubicBezTo>
                    <a:pt x="0" y="1788"/>
                    <a:pt x="1788" y="0"/>
                    <a:pt x="3993" y="0"/>
                  </a:cubicBezTo>
                  <a:close/>
                </a:path>
              </a:pathLst>
            </a:custGeom>
            <a:solidFill>
              <a:srgbClr val="C1FF72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3" name="TextBox 23">
              <a:extLst>
                <a:ext uri="{FF2B5EF4-FFF2-40B4-BE49-F238E27FC236}">
                  <a16:creationId xmlns:a16="http://schemas.microsoft.com/office/drawing/2014/main" id="{9DC98992-1532-A342-BE20-4182EAE9E14A}"/>
                </a:ext>
              </a:extLst>
            </p:cNvPr>
            <p:cNvSpPr txBox="1"/>
            <p:nvPr/>
          </p:nvSpPr>
          <p:spPr>
            <a:xfrm>
              <a:off x="0" y="-28575"/>
              <a:ext cx="4542995" cy="365126"/>
            </a:xfrm>
            <a:prstGeom prst="rect">
              <a:avLst/>
            </a:prstGeom>
          </p:spPr>
          <p:txBody>
            <a:bodyPr lIns="21000" tIns="21000" rIns="21000" bIns="21000" rtlCol="0" anchor="ctr"/>
            <a:lstStyle/>
            <a:p>
              <a:pPr algn="ctr">
                <a:lnSpc>
                  <a:spcPts val="1157"/>
                </a:lnSpc>
              </a:pPr>
              <a:endParaRPr dirty="0"/>
            </a:p>
          </p:txBody>
        </p:sp>
      </p:grpSp>
      <p:sp>
        <p:nvSpPr>
          <p:cNvPr id="34" name="TextBox 24">
            <a:extLst>
              <a:ext uri="{FF2B5EF4-FFF2-40B4-BE49-F238E27FC236}">
                <a16:creationId xmlns:a16="http://schemas.microsoft.com/office/drawing/2014/main" id="{67884052-EB60-D5B8-6A78-FD53F478BF22}"/>
              </a:ext>
            </a:extLst>
          </p:cNvPr>
          <p:cNvSpPr txBox="1"/>
          <p:nvPr/>
        </p:nvSpPr>
        <p:spPr>
          <a:xfrm>
            <a:off x="1863448" y="1748812"/>
            <a:ext cx="14478836" cy="9040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849"/>
              </a:lnSpc>
            </a:pPr>
            <a:r>
              <a:rPr lang="en-US" sz="4000" dirty="0">
                <a:solidFill>
                  <a:srgbClr val="000000"/>
                </a:solidFill>
                <a:latin typeface="Poppins" pitchFamily="2" charset="77"/>
                <a:cs typeface="Poppins" pitchFamily="2" charset="77"/>
              </a:rPr>
              <a:t>Santised as ‘Adult Sex Work Sites’</a:t>
            </a:r>
          </a:p>
        </p:txBody>
      </p:sp>
      <p:sp>
        <p:nvSpPr>
          <p:cNvPr id="46" name="TextBox 24">
            <a:extLst>
              <a:ext uri="{FF2B5EF4-FFF2-40B4-BE49-F238E27FC236}">
                <a16:creationId xmlns:a16="http://schemas.microsoft.com/office/drawing/2014/main" id="{81DCC152-9FAF-A32D-A88F-9FD5F033C143}"/>
              </a:ext>
            </a:extLst>
          </p:cNvPr>
          <p:cNvSpPr txBox="1"/>
          <p:nvPr/>
        </p:nvSpPr>
        <p:spPr>
          <a:xfrm>
            <a:off x="2066515" y="3276228"/>
            <a:ext cx="14478836" cy="9040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849"/>
              </a:lnSpc>
            </a:pPr>
            <a:r>
              <a:rPr lang="en-US" sz="4000" dirty="0">
                <a:solidFill>
                  <a:srgbClr val="000000"/>
                </a:solidFill>
                <a:latin typeface="Poppins" pitchFamily="2" charset="77"/>
                <a:cs typeface="Poppins" pitchFamily="2" charset="77"/>
              </a:rPr>
              <a:t>Online Sites are now main way men buy sex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E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8209290" y="-8514089"/>
            <a:ext cx="1728700" cy="18756879"/>
            <a:chOff x="0" y="-28575"/>
            <a:chExt cx="568664" cy="6283185"/>
          </a:xfrm>
        </p:grpSpPr>
        <p:sp>
          <p:nvSpPr>
            <p:cNvPr id="3" name="Freeform 3"/>
            <p:cNvSpPr/>
            <p:nvPr/>
          </p:nvSpPr>
          <p:spPr>
            <a:xfrm>
              <a:off x="0" y="26389"/>
              <a:ext cx="568664" cy="6141086"/>
            </a:xfrm>
            <a:custGeom>
              <a:avLst/>
              <a:gdLst/>
              <a:ahLst/>
              <a:cxnLst/>
              <a:rect l="l" t="t" r="r" b="b"/>
              <a:pathLst>
                <a:path w="568664" h="6254610">
                  <a:moveTo>
                    <a:pt x="22392" y="0"/>
                  </a:moveTo>
                  <a:lnTo>
                    <a:pt x="546271" y="0"/>
                  </a:lnTo>
                  <a:cubicBezTo>
                    <a:pt x="558638" y="0"/>
                    <a:pt x="568664" y="10025"/>
                    <a:pt x="568664" y="22392"/>
                  </a:cubicBezTo>
                  <a:lnTo>
                    <a:pt x="568664" y="6232218"/>
                  </a:lnTo>
                  <a:cubicBezTo>
                    <a:pt x="568664" y="6238157"/>
                    <a:pt x="566304" y="6243853"/>
                    <a:pt x="562105" y="6248052"/>
                  </a:cubicBezTo>
                  <a:cubicBezTo>
                    <a:pt x="557906" y="6252251"/>
                    <a:pt x="552210" y="6254610"/>
                    <a:pt x="546271" y="6254610"/>
                  </a:cubicBezTo>
                  <a:lnTo>
                    <a:pt x="22392" y="6254610"/>
                  </a:lnTo>
                  <a:cubicBezTo>
                    <a:pt x="16454" y="6254610"/>
                    <a:pt x="10758" y="6252251"/>
                    <a:pt x="6559" y="6248052"/>
                  </a:cubicBezTo>
                  <a:cubicBezTo>
                    <a:pt x="2359" y="6243853"/>
                    <a:pt x="0" y="6238157"/>
                    <a:pt x="0" y="6232218"/>
                  </a:cubicBezTo>
                  <a:lnTo>
                    <a:pt x="0" y="22392"/>
                  </a:lnTo>
                  <a:cubicBezTo>
                    <a:pt x="0" y="16454"/>
                    <a:pt x="2359" y="10758"/>
                    <a:pt x="6559" y="6559"/>
                  </a:cubicBezTo>
                  <a:cubicBezTo>
                    <a:pt x="10758" y="2359"/>
                    <a:pt x="16454" y="0"/>
                    <a:pt x="22392" y="0"/>
                  </a:cubicBezTo>
                  <a:close/>
                </a:path>
              </a:pathLst>
            </a:custGeom>
            <a:solidFill>
              <a:srgbClr val="D9D9D9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568664" cy="6283185"/>
            </a:xfrm>
            <a:prstGeom prst="rect">
              <a:avLst/>
            </a:prstGeom>
          </p:spPr>
          <p:txBody>
            <a:bodyPr lIns="20139" tIns="20139" rIns="20139" bIns="20139" rtlCol="0" anchor="ctr"/>
            <a:lstStyle/>
            <a:p>
              <a:pPr algn="ctr">
                <a:lnSpc>
                  <a:spcPts val="1109"/>
                </a:lnSpc>
              </a:pPr>
              <a:endParaRPr dirty="0"/>
            </a:p>
          </p:txBody>
        </p:sp>
      </p:grpSp>
      <p:grpSp>
        <p:nvGrpSpPr>
          <p:cNvPr id="5" name="Group 5"/>
          <p:cNvGrpSpPr/>
          <p:nvPr/>
        </p:nvGrpSpPr>
        <p:grpSpPr>
          <a:xfrm rot="5400000">
            <a:off x="6977526" y="-1224427"/>
            <a:ext cx="4457699" cy="18565153"/>
            <a:chOff x="-408370" y="-28575"/>
            <a:chExt cx="1494762" cy="6344439"/>
          </a:xfrm>
        </p:grpSpPr>
        <p:sp>
          <p:nvSpPr>
            <p:cNvPr id="6" name="Freeform 6"/>
            <p:cNvSpPr/>
            <p:nvPr/>
          </p:nvSpPr>
          <p:spPr>
            <a:xfrm>
              <a:off x="-408370" y="32679"/>
              <a:ext cx="1494762" cy="6283185"/>
            </a:xfrm>
            <a:custGeom>
              <a:avLst/>
              <a:gdLst/>
              <a:ahLst/>
              <a:cxnLst/>
              <a:rect l="l" t="t" r="r" b="b"/>
              <a:pathLst>
                <a:path w="1086392" h="6254610">
                  <a:moveTo>
                    <a:pt x="11721" y="0"/>
                  </a:moveTo>
                  <a:lnTo>
                    <a:pt x="1074671" y="0"/>
                  </a:lnTo>
                  <a:cubicBezTo>
                    <a:pt x="1077780" y="0"/>
                    <a:pt x="1080761" y="1235"/>
                    <a:pt x="1082959" y="3433"/>
                  </a:cubicBezTo>
                  <a:cubicBezTo>
                    <a:pt x="1085157" y="5631"/>
                    <a:pt x="1086392" y="8612"/>
                    <a:pt x="1086392" y="11721"/>
                  </a:cubicBezTo>
                  <a:lnTo>
                    <a:pt x="1086392" y="6242889"/>
                  </a:lnTo>
                  <a:cubicBezTo>
                    <a:pt x="1086392" y="6245998"/>
                    <a:pt x="1085157" y="6248979"/>
                    <a:pt x="1082959" y="6251177"/>
                  </a:cubicBezTo>
                  <a:cubicBezTo>
                    <a:pt x="1080761" y="6253376"/>
                    <a:pt x="1077780" y="6254610"/>
                    <a:pt x="1074671" y="6254610"/>
                  </a:cubicBezTo>
                  <a:lnTo>
                    <a:pt x="11721" y="6254610"/>
                  </a:lnTo>
                  <a:cubicBezTo>
                    <a:pt x="8612" y="6254610"/>
                    <a:pt x="5631" y="6253376"/>
                    <a:pt x="3433" y="6251177"/>
                  </a:cubicBezTo>
                  <a:cubicBezTo>
                    <a:pt x="1235" y="6248979"/>
                    <a:pt x="0" y="6245998"/>
                    <a:pt x="0" y="6242889"/>
                  </a:cubicBezTo>
                  <a:lnTo>
                    <a:pt x="0" y="11721"/>
                  </a:lnTo>
                  <a:cubicBezTo>
                    <a:pt x="0" y="8612"/>
                    <a:pt x="1235" y="5631"/>
                    <a:pt x="3433" y="3433"/>
                  </a:cubicBezTo>
                  <a:cubicBezTo>
                    <a:pt x="5631" y="1235"/>
                    <a:pt x="8612" y="0"/>
                    <a:pt x="11721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82F6F6">
                    <a:alpha val="100000"/>
                  </a:srgbClr>
                </a:gs>
                <a:gs pos="69000">
                  <a:srgbClr val="45F6F3">
                    <a:alpha val="100000"/>
                  </a:srgbClr>
                </a:gs>
                <a:gs pos="100000">
                  <a:srgbClr val="41EDE9">
                    <a:alpha val="100000"/>
                  </a:srgbClr>
                </a:gs>
              </a:gsLst>
              <a:lin ang="5400000"/>
            </a:gra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1086392" cy="6283185"/>
            </a:xfrm>
            <a:prstGeom prst="rect">
              <a:avLst/>
            </a:prstGeom>
          </p:spPr>
          <p:txBody>
            <a:bodyPr lIns="20139" tIns="20139" rIns="20139" bIns="20139" rtlCol="0" anchor="ctr"/>
            <a:lstStyle/>
            <a:p>
              <a:pPr algn="ctr">
                <a:lnSpc>
                  <a:spcPts val="1109"/>
                </a:lnSpc>
              </a:pPr>
              <a:endParaRPr dirty="0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2579066" y="6244761"/>
            <a:ext cx="15415770" cy="27122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90538" lvl="1" indent="-2063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000000"/>
                </a:solidFill>
                <a:latin typeface="Poppins"/>
              </a:rPr>
              <a:t>Phone Nos act as ‘Call Centres’ connecting men to Multiple women</a:t>
            </a:r>
          </a:p>
          <a:p>
            <a:pPr marL="569542" lvl="1" indent="-284771" algn="just">
              <a:lnSpc>
                <a:spcPct val="1500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Poppins"/>
              </a:rPr>
              <a:t>Woman’s profile frequently does not match who she actually is</a:t>
            </a:r>
          </a:p>
          <a:p>
            <a:pPr marL="569542" lvl="1" indent="-284771" algn="just">
              <a:lnSpc>
                <a:spcPct val="1500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Poppins"/>
              </a:rPr>
              <a:t>Women often do not manage their own profile</a:t>
            </a:r>
          </a:p>
          <a:p>
            <a:pPr marL="569542" lvl="1" indent="-284771" algn="just">
              <a:lnSpc>
                <a:spcPct val="1500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Poppins"/>
              </a:rPr>
              <a:t>Even if they do, often coerced by traffickers 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654449" y="239043"/>
            <a:ext cx="14838382" cy="11258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651"/>
              </a:lnSpc>
            </a:pPr>
            <a:r>
              <a:rPr lang="en-US" sz="4617" dirty="0">
                <a:solidFill>
                  <a:srgbClr val="0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Online Pimping Sites - The Facts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259865" y="9555063"/>
            <a:ext cx="15855135" cy="11460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27" b="1" dirty="0">
                <a:solidFill>
                  <a:srgbClr val="000000"/>
                </a:solidFill>
                <a:latin typeface="Poppins"/>
              </a:rPr>
              <a:t>Sex Trafficking generates 10 x more per victim than any other form of trafficking </a:t>
            </a:r>
            <a:r>
              <a:rPr lang="en-US" sz="2827" b="1" baseline="30000" dirty="0">
                <a:solidFill>
                  <a:srgbClr val="000000"/>
                </a:solidFill>
                <a:latin typeface="Poppins"/>
              </a:rPr>
              <a:t>1</a:t>
            </a:r>
          </a:p>
          <a:p>
            <a:pPr>
              <a:lnSpc>
                <a:spcPts val="4015"/>
              </a:lnSpc>
            </a:pPr>
            <a:endParaRPr lang="en-US" sz="2827" b="1" dirty="0">
              <a:solidFill>
                <a:srgbClr val="000000"/>
              </a:solidFill>
              <a:latin typeface="Poppin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067220" y="2569982"/>
            <a:ext cx="16927616" cy="27122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79453" lvl="1" indent="-339727" algn="just">
              <a:lnSpc>
                <a:spcPct val="1500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Poppins"/>
              </a:rPr>
              <a:t>Online Sites allow easily change of location, facilitating moving victims</a:t>
            </a:r>
          </a:p>
          <a:p>
            <a:pPr marL="679453" lvl="1" indent="-339727" algn="just">
              <a:lnSpc>
                <a:spcPct val="1500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Poppins"/>
              </a:rPr>
              <a:t>Traffickers adapt continuously to avoid detection</a:t>
            </a:r>
          </a:p>
          <a:p>
            <a:pPr marL="679453" lvl="1" indent="-339727" algn="just">
              <a:lnSpc>
                <a:spcPct val="1500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Poppins"/>
              </a:rPr>
              <a:t>Lack of clear indicators of trafficking means nothing</a:t>
            </a:r>
          </a:p>
          <a:p>
            <a:pPr marL="679453" lvl="1" indent="-339727" algn="just">
              <a:lnSpc>
                <a:spcPct val="150000"/>
              </a:lnSpc>
              <a:buFont typeface="Arial"/>
              <a:buChar char="•"/>
            </a:pPr>
            <a:r>
              <a:rPr lang="en-US" sz="3000" dirty="0">
                <a:solidFill>
                  <a:srgbClr val="000000"/>
                </a:solidFill>
                <a:latin typeface="Poppins"/>
              </a:rPr>
              <a:t>Often no link to trafficker - eg pre paid cards used to pay for ad</a:t>
            </a:r>
          </a:p>
        </p:txBody>
      </p:sp>
      <p:sp>
        <p:nvSpPr>
          <p:cNvPr id="15" name="TextBox 15"/>
          <p:cNvSpPr txBox="1"/>
          <p:nvPr/>
        </p:nvSpPr>
        <p:spPr>
          <a:xfrm rot="5400000">
            <a:off x="8378953" y="-7590526"/>
            <a:ext cx="2304150" cy="19100469"/>
          </a:xfrm>
          <a:prstGeom prst="rect">
            <a:avLst/>
          </a:prstGeom>
        </p:spPr>
        <p:txBody>
          <a:bodyPr lIns="20139" tIns="20139" rIns="20139" bIns="20139" rtlCol="0" anchor="ctr"/>
          <a:lstStyle/>
          <a:p>
            <a:pPr algn="ctr">
              <a:lnSpc>
                <a:spcPts val="1109"/>
              </a:lnSpc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E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6351384" y="-6342300"/>
            <a:ext cx="5677825" cy="18362426"/>
            <a:chOff x="0" y="-28575"/>
            <a:chExt cx="1617614" cy="628318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617614" cy="6254610"/>
            </a:xfrm>
            <a:custGeom>
              <a:avLst/>
              <a:gdLst/>
              <a:ahLst/>
              <a:cxnLst/>
              <a:rect l="l" t="t" r="r" b="b"/>
              <a:pathLst>
                <a:path w="1428351" h="6254610">
                  <a:moveTo>
                    <a:pt x="8915" y="0"/>
                  </a:moveTo>
                  <a:lnTo>
                    <a:pt x="1419436" y="0"/>
                  </a:lnTo>
                  <a:cubicBezTo>
                    <a:pt x="1424360" y="0"/>
                    <a:pt x="1428351" y="3991"/>
                    <a:pt x="1428351" y="8915"/>
                  </a:cubicBezTo>
                  <a:lnTo>
                    <a:pt x="1428351" y="6245696"/>
                  </a:lnTo>
                  <a:cubicBezTo>
                    <a:pt x="1428351" y="6250619"/>
                    <a:pt x="1424360" y="6254610"/>
                    <a:pt x="1419436" y="6254610"/>
                  </a:cubicBezTo>
                  <a:lnTo>
                    <a:pt x="8915" y="6254610"/>
                  </a:lnTo>
                  <a:cubicBezTo>
                    <a:pt x="6551" y="6254610"/>
                    <a:pt x="4283" y="6253671"/>
                    <a:pt x="2611" y="6251999"/>
                  </a:cubicBezTo>
                  <a:cubicBezTo>
                    <a:pt x="939" y="6250327"/>
                    <a:pt x="0" y="6248060"/>
                    <a:pt x="0" y="6245696"/>
                  </a:cubicBezTo>
                  <a:lnTo>
                    <a:pt x="0" y="8915"/>
                  </a:lnTo>
                  <a:cubicBezTo>
                    <a:pt x="0" y="3991"/>
                    <a:pt x="3991" y="0"/>
                    <a:pt x="8915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82F6F6">
                    <a:alpha val="100000"/>
                  </a:srgbClr>
                </a:gs>
                <a:gs pos="69000">
                  <a:srgbClr val="45F6F3">
                    <a:alpha val="100000"/>
                  </a:srgbClr>
                </a:gs>
                <a:gs pos="100000">
                  <a:srgbClr val="41EDE9">
                    <a:alpha val="100000"/>
                  </a:srgbClr>
                </a:gs>
              </a:gsLst>
              <a:lin ang="5400000"/>
            </a:gra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1428351" cy="6283185"/>
            </a:xfrm>
            <a:prstGeom prst="rect">
              <a:avLst/>
            </a:prstGeom>
          </p:spPr>
          <p:txBody>
            <a:bodyPr lIns="20139" tIns="20139" rIns="20139" bIns="20139" rtlCol="0" anchor="ctr"/>
            <a:lstStyle/>
            <a:p>
              <a:pPr algn="ctr">
                <a:lnSpc>
                  <a:spcPts val="1109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635439" y="1743850"/>
            <a:ext cx="18462303" cy="32143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51188" lvl="1" indent="-325594" algn="just">
              <a:lnSpc>
                <a:spcPts val="5127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 Bold"/>
              </a:rPr>
              <a:t>‘Passport Verification’ 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meaningless - often not of women being sold</a:t>
            </a:r>
          </a:p>
          <a:p>
            <a:pPr marL="651188" lvl="1" indent="-325594" algn="just">
              <a:lnSpc>
                <a:spcPts val="5127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 Bold"/>
              </a:rPr>
              <a:t>‘Screening’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 – There is zero screening of Punters</a:t>
            </a:r>
          </a:p>
          <a:p>
            <a:pPr marL="651188" lvl="1" indent="-325594" algn="just">
              <a:lnSpc>
                <a:spcPts val="5127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 Bold"/>
              </a:rPr>
              <a:t>VPNs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 readily available</a:t>
            </a:r>
          </a:p>
          <a:p>
            <a:pPr marL="651188" lvl="1" indent="-325594" algn="just">
              <a:lnSpc>
                <a:spcPts val="5127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 Bold"/>
              </a:rPr>
              <a:t>Not Safe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 even if buyer is ‘regular punter’</a:t>
            </a:r>
          </a:p>
          <a:p>
            <a:pPr marL="325594" lvl="1" algn="just">
              <a:lnSpc>
                <a:spcPts val="5127"/>
              </a:lnSpc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  (so were the mass murderers of prostituted women in Ipswich, Bradford etc)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1787" y="6637549"/>
            <a:ext cx="18462303" cy="31777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51188" lvl="1" indent="-325594" algn="just">
              <a:lnSpc>
                <a:spcPct val="150000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 Bold"/>
              </a:rPr>
              <a:t>Helps ‘identify’ trafficking victims 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– It enables traffickers who are still rarely convicted </a:t>
            </a:r>
            <a:r>
              <a:rPr lang="en-US" sz="2800" baseline="30000" dirty="0">
                <a:solidFill>
                  <a:srgbClr val="000000"/>
                </a:solidFill>
                <a:latin typeface="Poppins"/>
              </a:rPr>
              <a:t>1</a:t>
            </a:r>
          </a:p>
          <a:p>
            <a:pPr marL="651188" lvl="1" indent="-325594" algn="just">
              <a:lnSpc>
                <a:spcPct val="150000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 Bold"/>
              </a:rPr>
              <a:t>‘It will go Underground’ 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-’Dark Web’ unsuited to traffickers, hard for buyers to access</a:t>
            </a:r>
          </a:p>
          <a:p>
            <a:pPr marL="651188" lvl="1" indent="-325594" algn="just">
              <a:lnSpc>
                <a:spcPct val="150000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 Bold"/>
              </a:rPr>
              <a:t>If buyers can access it, so can law enforcement</a:t>
            </a:r>
          </a:p>
          <a:p>
            <a:pPr marL="651188" lvl="1" indent="-325594" algn="just">
              <a:lnSpc>
                <a:spcPct val="150000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‘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It will will just be displaced’ 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– Then it can be stopped as all sites illegal. In reality, market shrinks</a:t>
            </a:r>
          </a:p>
          <a:p>
            <a:pPr marL="651188" lvl="1" indent="-325594" algn="just">
              <a:lnSpc>
                <a:spcPct val="150000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 Bold"/>
              </a:rPr>
              <a:t>’It’s too Hard to Police’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 -  </a:t>
            </a:r>
            <a:r>
              <a:rPr lang="en-US" sz="2800" dirty="0">
                <a:solidFill>
                  <a:srgbClr val="000000"/>
                </a:solidFill>
                <a:latin typeface="Poppins Italics"/>
              </a:rPr>
              <a:t>impossible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 to police when legal, infinitely easier when illegal</a:t>
            </a:r>
          </a:p>
        </p:txBody>
      </p:sp>
      <p:sp>
        <p:nvSpPr>
          <p:cNvPr id="10" name="Freeform 3">
            <a:extLst>
              <a:ext uri="{FF2B5EF4-FFF2-40B4-BE49-F238E27FC236}">
                <a16:creationId xmlns:a16="http://schemas.microsoft.com/office/drawing/2014/main" id="{4F010CF6-E7EE-066F-7CEA-ECE85693EC84}"/>
              </a:ext>
            </a:extLst>
          </p:cNvPr>
          <p:cNvSpPr/>
          <p:nvPr/>
        </p:nvSpPr>
        <p:spPr>
          <a:xfrm rot="5400000">
            <a:off x="8554725" y="-3323086"/>
            <a:ext cx="1178552" cy="18288002"/>
          </a:xfrm>
          <a:custGeom>
            <a:avLst/>
            <a:gdLst/>
            <a:ahLst/>
            <a:cxnLst/>
            <a:rect l="l" t="t" r="r" b="b"/>
            <a:pathLst>
              <a:path w="902234" h="6410482">
                <a:moveTo>
                  <a:pt x="14114" y="0"/>
                </a:moveTo>
                <a:lnTo>
                  <a:pt x="888120" y="0"/>
                </a:lnTo>
                <a:cubicBezTo>
                  <a:pt x="891864" y="0"/>
                  <a:pt x="895453" y="1487"/>
                  <a:pt x="898100" y="4134"/>
                </a:cubicBezTo>
                <a:cubicBezTo>
                  <a:pt x="900747" y="6781"/>
                  <a:pt x="902234" y="10370"/>
                  <a:pt x="902234" y="14114"/>
                </a:cubicBezTo>
                <a:lnTo>
                  <a:pt x="902234" y="6396368"/>
                </a:lnTo>
                <a:cubicBezTo>
                  <a:pt x="902234" y="6400111"/>
                  <a:pt x="900747" y="6403701"/>
                  <a:pt x="898100" y="6406348"/>
                </a:cubicBezTo>
                <a:cubicBezTo>
                  <a:pt x="895453" y="6408994"/>
                  <a:pt x="891864" y="6410482"/>
                  <a:pt x="888120" y="6410482"/>
                </a:cubicBezTo>
                <a:lnTo>
                  <a:pt x="14114" y="6410482"/>
                </a:lnTo>
                <a:cubicBezTo>
                  <a:pt x="10370" y="6410482"/>
                  <a:pt x="6781" y="6408994"/>
                  <a:pt x="4134" y="6406348"/>
                </a:cubicBezTo>
                <a:cubicBezTo>
                  <a:pt x="1487" y="6403701"/>
                  <a:pt x="0" y="6400111"/>
                  <a:pt x="0" y="6396368"/>
                </a:cubicBezTo>
                <a:lnTo>
                  <a:pt x="0" y="14114"/>
                </a:lnTo>
                <a:cubicBezTo>
                  <a:pt x="0" y="10370"/>
                  <a:pt x="1487" y="6781"/>
                  <a:pt x="4134" y="4134"/>
                </a:cubicBezTo>
                <a:cubicBezTo>
                  <a:pt x="6781" y="1487"/>
                  <a:pt x="10370" y="0"/>
                  <a:pt x="14114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cap="sq">
            <a:noFill/>
            <a:prstDash val="solid"/>
            <a:miter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TextBox 8"/>
          <p:cNvSpPr txBox="1"/>
          <p:nvPr/>
        </p:nvSpPr>
        <p:spPr>
          <a:xfrm>
            <a:off x="-74427" y="5600208"/>
            <a:ext cx="5407593" cy="631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05"/>
              </a:lnSpc>
            </a:pPr>
            <a:r>
              <a:rPr lang="en-US" sz="3647" dirty="0">
                <a:solidFill>
                  <a:srgbClr val="000000"/>
                </a:solidFill>
                <a:latin typeface="Open Sans Extra Bold"/>
              </a:rPr>
              <a:t>Fake Arguments</a:t>
            </a:r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9069A8FE-9D0B-CC2E-6D2F-FC63F1309EFC}"/>
              </a:ext>
            </a:extLst>
          </p:cNvPr>
          <p:cNvSpPr/>
          <p:nvPr/>
        </p:nvSpPr>
        <p:spPr>
          <a:xfrm rot="5400000">
            <a:off x="8512208" y="-8538603"/>
            <a:ext cx="1327497" cy="18288002"/>
          </a:xfrm>
          <a:custGeom>
            <a:avLst/>
            <a:gdLst/>
            <a:ahLst/>
            <a:cxnLst/>
            <a:rect l="l" t="t" r="r" b="b"/>
            <a:pathLst>
              <a:path w="902234" h="6410482">
                <a:moveTo>
                  <a:pt x="14114" y="0"/>
                </a:moveTo>
                <a:lnTo>
                  <a:pt x="888120" y="0"/>
                </a:lnTo>
                <a:cubicBezTo>
                  <a:pt x="891864" y="0"/>
                  <a:pt x="895453" y="1487"/>
                  <a:pt x="898100" y="4134"/>
                </a:cubicBezTo>
                <a:cubicBezTo>
                  <a:pt x="900747" y="6781"/>
                  <a:pt x="902234" y="10370"/>
                  <a:pt x="902234" y="14114"/>
                </a:cubicBezTo>
                <a:lnTo>
                  <a:pt x="902234" y="6396368"/>
                </a:lnTo>
                <a:cubicBezTo>
                  <a:pt x="902234" y="6400111"/>
                  <a:pt x="900747" y="6403701"/>
                  <a:pt x="898100" y="6406348"/>
                </a:cubicBezTo>
                <a:cubicBezTo>
                  <a:pt x="895453" y="6408994"/>
                  <a:pt x="891864" y="6410482"/>
                  <a:pt x="888120" y="6410482"/>
                </a:cubicBezTo>
                <a:lnTo>
                  <a:pt x="14114" y="6410482"/>
                </a:lnTo>
                <a:cubicBezTo>
                  <a:pt x="10370" y="6410482"/>
                  <a:pt x="6781" y="6408994"/>
                  <a:pt x="4134" y="6406348"/>
                </a:cubicBezTo>
                <a:cubicBezTo>
                  <a:pt x="1487" y="6403701"/>
                  <a:pt x="0" y="6400111"/>
                  <a:pt x="0" y="6396368"/>
                </a:cubicBezTo>
                <a:lnTo>
                  <a:pt x="0" y="14114"/>
                </a:lnTo>
                <a:cubicBezTo>
                  <a:pt x="0" y="10370"/>
                  <a:pt x="1487" y="6781"/>
                  <a:pt x="4134" y="4134"/>
                </a:cubicBezTo>
                <a:cubicBezTo>
                  <a:pt x="6781" y="1487"/>
                  <a:pt x="10370" y="0"/>
                  <a:pt x="14114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cap="sq">
            <a:noFill/>
            <a:prstDash val="solid"/>
            <a:miter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TextBox 6"/>
          <p:cNvSpPr txBox="1"/>
          <p:nvPr/>
        </p:nvSpPr>
        <p:spPr>
          <a:xfrm>
            <a:off x="365859" y="177399"/>
            <a:ext cx="11640110" cy="631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105"/>
              </a:lnSpc>
            </a:pPr>
            <a:r>
              <a:rPr lang="en-US" sz="3647" dirty="0">
                <a:solidFill>
                  <a:srgbClr val="000000"/>
                </a:solidFill>
                <a:latin typeface="Open Sans Extra Bold"/>
              </a:rPr>
              <a:t>Fake Safety Measure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E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13282356" y="-772300"/>
            <a:ext cx="3204644" cy="6806643"/>
            <a:chOff x="0" y="0"/>
            <a:chExt cx="1054182" cy="223907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054182" cy="2239076"/>
            </a:xfrm>
            <a:custGeom>
              <a:avLst/>
              <a:gdLst/>
              <a:ahLst/>
              <a:cxnLst/>
              <a:rect l="l" t="t" r="r" b="b"/>
              <a:pathLst>
                <a:path w="1054182" h="2239076">
                  <a:moveTo>
                    <a:pt x="12079" y="0"/>
                  </a:moveTo>
                  <a:lnTo>
                    <a:pt x="1042103" y="0"/>
                  </a:lnTo>
                  <a:cubicBezTo>
                    <a:pt x="1048774" y="0"/>
                    <a:pt x="1054182" y="5408"/>
                    <a:pt x="1054182" y="12079"/>
                  </a:cubicBezTo>
                  <a:lnTo>
                    <a:pt x="1054182" y="2226997"/>
                  </a:lnTo>
                  <a:cubicBezTo>
                    <a:pt x="1054182" y="2233668"/>
                    <a:pt x="1048774" y="2239076"/>
                    <a:pt x="1042103" y="2239076"/>
                  </a:cubicBezTo>
                  <a:lnTo>
                    <a:pt x="12079" y="2239076"/>
                  </a:lnTo>
                  <a:cubicBezTo>
                    <a:pt x="5408" y="2239076"/>
                    <a:pt x="0" y="2233668"/>
                    <a:pt x="0" y="2226997"/>
                  </a:cubicBezTo>
                  <a:lnTo>
                    <a:pt x="0" y="12079"/>
                  </a:lnTo>
                  <a:cubicBezTo>
                    <a:pt x="0" y="5408"/>
                    <a:pt x="5408" y="0"/>
                    <a:pt x="12079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82F6F6">
                    <a:alpha val="100000"/>
                  </a:srgbClr>
                </a:gs>
                <a:gs pos="69000">
                  <a:srgbClr val="45F6F3">
                    <a:alpha val="100000"/>
                  </a:srgbClr>
                </a:gs>
                <a:gs pos="100000">
                  <a:srgbClr val="41EDE9">
                    <a:alpha val="100000"/>
                  </a:srgbClr>
                </a:gs>
              </a:gsLst>
              <a:lin ang="5400000"/>
            </a:gra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1054182" cy="2267651"/>
            </a:xfrm>
            <a:prstGeom prst="rect">
              <a:avLst/>
            </a:prstGeom>
          </p:spPr>
          <p:txBody>
            <a:bodyPr lIns="20139" tIns="20139" rIns="20139" bIns="20139" rtlCol="0" anchor="ctr"/>
            <a:lstStyle/>
            <a:p>
              <a:pPr algn="ctr">
                <a:lnSpc>
                  <a:spcPts val="1109"/>
                </a:lnSpc>
              </a:pPr>
              <a:endParaRPr dirty="0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17678" y="1826436"/>
            <a:ext cx="11043316" cy="26044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46670" lvl="1" indent="-323335" algn="just">
              <a:lnSpc>
                <a:spcPts val="5211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NCA has ‘worked with’ online pimping sites for years</a:t>
            </a:r>
          </a:p>
          <a:p>
            <a:pPr marL="646670" lvl="1" indent="-323335" algn="just">
              <a:lnSpc>
                <a:spcPts val="5211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 Sites already fully aware they host trafficking </a:t>
            </a:r>
          </a:p>
          <a:p>
            <a:pPr marL="646670" lvl="1" indent="-323335" algn="just">
              <a:lnSpc>
                <a:spcPts val="5211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NCA fully aware</a:t>
            </a:r>
          </a:p>
          <a:p>
            <a:pPr marL="646670" lvl="1" indent="-323335" algn="just">
              <a:lnSpc>
                <a:spcPts val="5211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Sites will not and cannot ‘design out’ trafficking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1890803" y="1376201"/>
            <a:ext cx="5838257" cy="2568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121"/>
              </a:lnSpc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“We have a positive working relationship with 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ONE WEBSITE 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but not with others”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 </a:t>
            </a:r>
          </a:p>
          <a:p>
            <a:pPr algn="just">
              <a:lnSpc>
                <a:spcPts val="5121"/>
              </a:lnSpc>
            </a:pPr>
            <a:r>
              <a:rPr lang="en-US" sz="2800" dirty="0">
                <a:solidFill>
                  <a:srgbClr val="000000"/>
                </a:solidFill>
                <a:latin typeface="Poppins Bold"/>
              </a:rPr>
              <a:t>National Crime Agency</a:t>
            </a:r>
          </a:p>
        </p:txBody>
      </p:sp>
      <p:grpSp>
        <p:nvGrpSpPr>
          <p:cNvPr id="7" name="Group 7"/>
          <p:cNvGrpSpPr/>
          <p:nvPr/>
        </p:nvGrpSpPr>
        <p:grpSpPr>
          <a:xfrm rot="5400000">
            <a:off x="12768006" y="3390806"/>
            <a:ext cx="3204644" cy="7835343"/>
            <a:chOff x="0" y="0"/>
            <a:chExt cx="1054182" cy="2577472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1054182" cy="2577472"/>
            </a:xfrm>
            <a:custGeom>
              <a:avLst/>
              <a:gdLst/>
              <a:ahLst/>
              <a:cxnLst/>
              <a:rect l="l" t="t" r="r" b="b"/>
              <a:pathLst>
                <a:path w="1054182" h="2577472">
                  <a:moveTo>
                    <a:pt x="12079" y="0"/>
                  </a:moveTo>
                  <a:lnTo>
                    <a:pt x="1042103" y="0"/>
                  </a:lnTo>
                  <a:cubicBezTo>
                    <a:pt x="1048774" y="0"/>
                    <a:pt x="1054182" y="5408"/>
                    <a:pt x="1054182" y="12079"/>
                  </a:cubicBezTo>
                  <a:lnTo>
                    <a:pt x="1054182" y="2565392"/>
                  </a:lnTo>
                  <a:cubicBezTo>
                    <a:pt x="1054182" y="2572064"/>
                    <a:pt x="1048774" y="2577472"/>
                    <a:pt x="1042103" y="2577472"/>
                  </a:cubicBezTo>
                  <a:lnTo>
                    <a:pt x="12079" y="2577472"/>
                  </a:lnTo>
                  <a:cubicBezTo>
                    <a:pt x="5408" y="2577472"/>
                    <a:pt x="0" y="2572064"/>
                    <a:pt x="0" y="2565392"/>
                  </a:cubicBezTo>
                  <a:lnTo>
                    <a:pt x="0" y="12079"/>
                  </a:lnTo>
                  <a:cubicBezTo>
                    <a:pt x="0" y="5408"/>
                    <a:pt x="5408" y="0"/>
                    <a:pt x="12079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82F6F6">
                    <a:alpha val="100000"/>
                  </a:srgbClr>
                </a:gs>
                <a:gs pos="69000">
                  <a:srgbClr val="45F6F3">
                    <a:alpha val="100000"/>
                  </a:srgbClr>
                </a:gs>
                <a:gs pos="100000">
                  <a:srgbClr val="41EDE9">
                    <a:alpha val="100000"/>
                  </a:srgbClr>
                </a:gs>
              </a:gsLst>
              <a:lin ang="5400000"/>
            </a:gra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28575"/>
              <a:ext cx="1054182" cy="2606047"/>
            </a:xfrm>
            <a:prstGeom prst="rect">
              <a:avLst/>
            </a:prstGeom>
          </p:spPr>
          <p:txBody>
            <a:bodyPr lIns="20139" tIns="20139" rIns="20139" bIns="20139" rtlCol="0" anchor="ctr"/>
            <a:lstStyle/>
            <a:p>
              <a:pPr algn="ctr">
                <a:lnSpc>
                  <a:spcPts val="1109"/>
                </a:lnSpc>
              </a:pPr>
              <a:endParaRPr dirty="0"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11011597" y="5932709"/>
            <a:ext cx="6717462" cy="24235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762"/>
              </a:lnSpc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“ASWS* directed to report any suspicious behaviour .. they have 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NOT MADE ANY REFERRALS”</a:t>
            </a:r>
            <a:r>
              <a:rPr lang="en-US" sz="2800" dirty="0">
                <a:solidFill>
                  <a:srgbClr val="000000"/>
                </a:solidFill>
                <a:latin typeface="Poppins"/>
              </a:rPr>
              <a:t> </a:t>
            </a:r>
          </a:p>
          <a:p>
            <a:pPr marL="542062" lvl="1" indent="-271031" algn="just">
              <a:lnSpc>
                <a:spcPts val="4762"/>
              </a:lnSpc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National Crime Agency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17678" y="674968"/>
            <a:ext cx="8540930" cy="631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05"/>
              </a:lnSpc>
            </a:pPr>
            <a:r>
              <a:rPr lang="en-US" sz="3647" dirty="0">
                <a:solidFill>
                  <a:srgbClr val="000000"/>
                </a:solidFill>
                <a:latin typeface="Open Sans Extra Bold"/>
              </a:rPr>
              <a:t>Working With .. or Working For?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36378" y="6181471"/>
            <a:ext cx="9705120" cy="33892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46670" lvl="1" indent="-323335" algn="just">
              <a:lnSpc>
                <a:spcPts val="5571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Country of origin of bank account for ads placed</a:t>
            </a:r>
          </a:p>
          <a:p>
            <a:pPr marL="646670" lvl="1" indent="-323335" algn="just">
              <a:lnSpc>
                <a:spcPts val="5571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If Ads placed are not for the woman bought</a:t>
            </a:r>
          </a:p>
          <a:p>
            <a:pPr marL="646670" lvl="1" indent="-323335" algn="just">
              <a:lnSpc>
                <a:spcPts val="5571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Proportion of Ads connected to other women</a:t>
            </a:r>
          </a:p>
          <a:p>
            <a:pPr algn="just">
              <a:lnSpc>
                <a:spcPts val="5571"/>
              </a:lnSpc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      (eg one tel no. for multiple ads)</a:t>
            </a:r>
          </a:p>
          <a:p>
            <a:pPr algn="just">
              <a:lnSpc>
                <a:spcPts val="4193"/>
              </a:lnSpc>
            </a:pPr>
            <a:endParaRPr lang="en-US" sz="2800" dirty="0">
              <a:solidFill>
                <a:srgbClr val="000000"/>
              </a:solidFill>
              <a:latin typeface="Poppins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236378" y="5390522"/>
            <a:ext cx="8540930" cy="631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05"/>
              </a:lnSpc>
            </a:pPr>
            <a:r>
              <a:rPr lang="en-US" sz="3647" dirty="0">
                <a:solidFill>
                  <a:srgbClr val="000000"/>
                </a:solidFill>
                <a:latin typeface="Open Sans Extra Bold"/>
              </a:rPr>
              <a:t>NCA says ‘too intrusive’ to ask for:</a:t>
            </a:r>
          </a:p>
        </p:txBody>
      </p:sp>
      <p:sp>
        <p:nvSpPr>
          <p:cNvPr id="15" name="Freeform 3">
            <a:extLst>
              <a:ext uri="{FF2B5EF4-FFF2-40B4-BE49-F238E27FC236}">
                <a16:creationId xmlns:a16="http://schemas.microsoft.com/office/drawing/2014/main" id="{1141B62C-1B2C-FE84-BE05-26745E4DAB47}"/>
              </a:ext>
            </a:extLst>
          </p:cNvPr>
          <p:cNvSpPr/>
          <p:nvPr/>
        </p:nvSpPr>
        <p:spPr>
          <a:xfrm rot="5400000">
            <a:off x="8907751" y="822659"/>
            <a:ext cx="559363" cy="18374868"/>
          </a:xfrm>
          <a:custGeom>
            <a:avLst/>
            <a:gdLst/>
            <a:ahLst/>
            <a:cxnLst/>
            <a:rect l="l" t="t" r="r" b="b"/>
            <a:pathLst>
              <a:path w="1054182" h="2239076">
                <a:moveTo>
                  <a:pt x="12079" y="0"/>
                </a:moveTo>
                <a:lnTo>
                  <a:pt x="1042103" y="0"/>
                </a:lnTo>
                <a:cubicBezTo>
                  <a:pt x="1048774" y="0"/>
                  <a:pt x="1054182" y="5408"/>
                  <a:pt x="1054182" y="12079"/>
                </a:cubicBezTo>
                <a:lnTo>
                  <a:pt x="1054182" y="2226997"/>
                </a:lnTo>
                <a:cubicBezTo>
                  <a:pt x="1054182" y="2233668"/>
                  <a:pt x="1048774" y="2239076"/>
                  <a:pt x="1042103" y="2239076"/>
                </a:cubicBezTo>
                <a:lnTo>
                  <a:pt x="12079" y="2239076"/>
                </a:lnTo>
                <a:cubicBezTo>
                  <a:pt x="5408" y="2239076"/>
                  <a:pt x="0" y="2233668"/>
                  <a:pt x="0" y="2226997"/>
                </a:cubicBezTo>
                <a:lnTo>
                  <a:pt x="0" y="12079"/>
                </a:lnTo>
                <a:cubicBezTo>
                  <a:pt x="0" y="5408"/>
                  <a:pt x="5408" y="0"/>
                  <a:pt x="12079" y="0"/>
                </a:cubicBezTo>
                <a:close/>
              </a:path>
            </a:pathLst>
          </a:custGeom>
          <a:solidFill>
            <a:srgbClr val="00FDFF"/>
          </a:solidFill>
          <a:ln cap="sq">
            <a:noFill/>
            <a:prstDash val="solid"/>
            <a:miter/>
          </a:ln>
        </p:spPr>
        <p:txBody>
          <a:bodyPr/>
          <a:lstStyle/>
          <a:p>
            <a:endParaRPr lang="en-US" dirty="0"/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EDBE1130-3C71-24BD-6CEE-F58985BD5822}"/>
              </a:ext>
            </a:extLst>
          </p:cNvPr>
          <p:cNvSpPr txBox="1"/>
          <p:nvPr/>
        </p:nvSpPr>
        <p:spPr>
          <a:xfrm>
            <a:off x="236378" y="9663415"/>
            <a:ext cx="11043316" cy="6078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23335" lvl="1" algn="just">
              <a:lnSpc>
                <a:spcPts val="5211"/>
              </a:lnSpc>
            </a:pPr>
            <a:r>
              <a:rPr lang="en-US" sz="2800" dirty="0">
                <a:solidFill>
                  <a:srgbClr val="000000"/>
                </a:solidFill>
                <a:latin typeface="Poppins"/>
              </a:rPr>
              <a:t>NCA – National Crime Agency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E5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5400000">
            <a:off x="7813393" y="187069"/>
            <a:ext cx="2742732" cy="18369522"/>
            <a:chOff x="0" y="-28575"/>
            <a:chExt cx="902234" cy="6439057"/>
          </a:xfrm>
        </p:grpSpPr>
        <p:sp>
          <p:nvSpPr>
            <p:cNvPr id="3" name="Freeform 3"/>
            <p:cNvSpPr/>
            <p:nvPr/>
          </p:nvSpPr>
          <p:spPr>
            <a:xfrm>
              <a:off x="113975" y="0"/>
              <a:ext cx="788259" cy="6410482"/>
            </a:xfrm>
            <a:custGeom>
              <a:avLst/>
              <a:gdLst/>
              <a:ahLst/>
              <a:cxnLst/>
              <a:rect l="l" t="t" r="r" b="b"/>
              <a:pathLst>
                <a:path w="902234" h="6410482">
                  <a:moveTo>
                    <a:pt x="14114" y="0"/>
                  </a:moveTo>
                  <a:lnTo>
                    <a:pt x="888120" y="0"/>
                  </a:lnTo>
                  <a:cubicBezTo>
                    <a:pt x="891864" y="0"/>
                    <a:pt x="895453" y="1487"/>
                    <a:pt x="898100" y="4134"/>
                  </a:cubicBezTo>
                  <a:cubicBezTo>
                    <a:pt x="900747" y="6781"/>
                    <a:pt x="902234" y="10370"/>
                    <a:pt x="902234" y="14114"/>
                  </a:cubicBezTo>
                  <a:lnTo>
                    <a:pt x="902234" y="6396368"/>
                  </a:lnTo>
                  <a:cubicBezTo>
                    <a:pt x="902234" y="6400111"/>
                    <a:pt x="900747" y="6403701"/>
                    <a:pt x="898100" y="6406348"/>
                  </a:cubicBezTo>
                  <a:cubicBezTo>
                    <a:pt x="895453" y="6408994"/>
                    <a:pt x="891864" y="6410482"/>
                    <a:pt x="888120" y="6410482"/>
                  </a:cubicBezTo>
                  <a:lnTo>
                    <a:pt x="14114" y="6410482"/>
                  </a:lnTo>
                  <a:cubicBezTo>
                    <a:pt x="10370" y="6410482"/>
                    <a:pt x="6781" y="6408994"/>
                    <a:pt x="4134" y="6406348"/>
                  </a:cubicBezTo>
                  <a:cubicBezTo>
                    <a:pt x="1487" y="6403701"/>
                    <a:pt x="0" y="6400111"/>
                    <a:pt x="0" y="6396368"/>
                  </a:cubicBezTo>
                  <a:lnTo>
                    <a:pt x="0" y="14114"/>
                  </a:lnTo>
                  <a:cubicBezTo>
                    <a:pt x="0" y="10370"/>
                    <a:pt x="1487" y="6781"/>
                    <a:pt x="4134" y="4134"/>
                  </a:cubicBezTo>
                  <a:cubicBezTo>
                    <a:pt x="6781" y="1487"/>
                    <a:pt x="10370" y="0"/>
                    <a:pt x="1411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F009">
                    <a:alpha val="100000"/>
                  </a:srgbClr>
                </a:gs>
                <a:gs pos="69000">
                  <a:srgbClr val="BDEE00">
                    <a:alpha val="100000"/>
                  </a:srgbClr>
                </a:gs>
                <a:gs pos="100000">
                  <a:srgbClr val="B4E300">
                    <a:alpha val="100000"/>
                  </a:srgbClr>
                </a:gs>
              </a:gsLst>
              <a:lin ang="5400000"/>
            </a:gra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902234" cy="6439057"/>
            </a:xfrm>
            <a:prstGeom prst="rect">
              <a:avLst/>
            </a:prstGeom>
          </p:spPr>
          <p:txBody>
            <a:bodyPr lIns="20139" tIns="20139" rIns="20139" bIns="20139" rtlCol="0" anchor="ctr"/>
            <a:lstStyle/>
            <a:p>
              <a:pPr algn="ctr">
                <a:lnSpc>
                  <a:spcPts val="1109"/>
                </a:lnSpc>
              </a:pPr>
              <a:endParaRPr dirty="0"/>
            </a:p>
          </p:txBody>
        </p:sp>
      </p:grpSp>
      <p:grpSp>
        <p:nvGrpSpPr>
          <p:cNvPr id="5" name="Group 5"/>
          <p:cNvGrpSpPr/>
          <p:nvPr/>
        </p:nvGrpSpPr>
        <p:grpSpPr>
          <a:xfrm rot="5400000">
            <a:off x="5447959" y="-4034349"/>
            <a:ext cx="7392081" cy="18288000"/>
            <a:chOff x="0" y="0"/>
            <a:chExt cx="2243027" cy="641048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43027" cy="6410482"/>
            </a:xfrm>
            <a:custGeom>
              <a:avLst/>
              <a:gdLst/>
              <a:ahLst/>
              <a:cxnLst/>
              <a:rect l="l" t="t" r="r" b="b"/>
              <a:pathLst>
                <a:path w="2243027" h="6410482">
                  <a:moveTo>
                    <a:pt x="5677" y="0"/>
                  </a:moveTo>
                  <a:lnTo>
                    <a:pt x="2237350" y="0"/>
                  </a:lnTo>
                  <a:cubicBezTo>
                    <a:pt x="2240486" y="0"/>
                    <a:pt x="2243027" y="2542"/>
                    <a:pt x="2243027" y="5677"/>
                  </a:cubicBezTo>
                  <a:lnTo>
                    <a:pt x="2243027" y="6404804"/>
                  </a:lnTo>
                  <a:cubicBezTo>
                    <a:pt x="2243027" y="6407940"/>
                    <a:pt x="2240486" y="6410482"/>
                    <a:pt x="2237350" y="6410482"/>
                  </a:cubicBezTo>
                  <a:lnTo>
                    <a:pt x="5677" y="6410482"/>
                  </a:lnTo>
                  <a:cubicBezTo>
                    <a:pt x="2542" y="6410482"/>
                    <a:pt x="0" y="6407940"/>
                    <a:pt x="0" y="6404804"/>
                  </a:cubicBezTo>
                  <a:lnTo>
                    <a:pt x="0" y="5677"/>
                  </a:lnTo>
                  <a:cubicBezTo>
                    <a:pt x="0" y="2542"/>
                    <a:pt x="2542" y="0"/>
                    <a:pt x="5677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82F6F6">
                    <a:alpha val="100000"/>
                  </a:srgbClr>
                </a:gs>
                <a:gs pos="69000">
                  <a:srgbClr val="45F6F3">
                    <a:alpha val="100000"/>
                  </a:srgbClr>
                </a:gs>
                <a:gs pos="100000">
                  <a:srgbClr val="41EDE9">
                    <a:alpha val="100000"/>
                  </a:srgbClr>
                </a:gs>
              </a:gsLst>
              <a:lin ang="5400000"/>
            </a:gra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43027" cy="6439057"/>
            </a:xfrm>
            <a:prstGeom prst="rect">
              <a:avLst/>
            </a:prstGeom>
          </p:spPr>
          <p:txBody>
            <a:bodyPr lIns="20139" tIns="20139" rIns="20139" bIns="20139" rtlCol="0" anchor="ctr"/>
            <a:lstStyle/>
            <a:p>
              <a:pPr algn="ctr">
                <a:lnSpc>
                  <a:spcPts val="1109"/>
                </a:lnSpc>
              </a:pPr>
              <a:endParaRPr dirty="0"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2186553" y="1481308"/>
            <a:ext cx="14768661" cy="69998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endParaRPr dirty="0"/>
          </a:p>
          <a:p>
            <a:pPr marL="689849" lvl="1" indent="-344925" algn="just">
              <a:lnSpc>
                <a:spcPct val="150000"/>
              </a:lnSpc>
              <a:buFont typeface="Arial"/>
              <a:buChar char="•"/>
            </a:pPr>
            <a:r>
              <a:rPr lang="en-US" sz="3195" dirty="0">
                <a:solidFill>
                  <a:srgbClr val="000000"/>
                </a:solidFill>
                <a:latin typeface="Poppins"/>
              </a:rPr>
              <a:t>SESTA-FOSTA Bill passed</a:t>
            </a:r>
          </a:p>
          <a:p>
            <a:pPr marL="689849" lvl="1" indent="-344925" algn="just">
              <a:lnSpc>
                <a:spcPct val="150000"/>
              </a:lnSpc>
              <a:buFont typeface="Arial"/>
              <a:buChar char="•"/>
            </a:pPr>
            <a:r>
              <a:rPr lang="en-US" sz="3195" dirty="0">
                <a:solidFill>
                  <a:srgbClr val="000000"/>
                </a:solidFill>
                <a:latin typeface="Poppins"/>
              </a:rPr>
              <a:t>Backpage Closed (a monopoly and hub of exploitation/child abuse) </a:t>
            </a:r>
          </a:p>
          <a:p>
            <a:pPr marL="689849" lvl="1" indent="-344925" algn="just">
              <a:lnSpc>
                <a:spcPct val="150000"/>
              </a:lnSpc>
              <a:buFont typeface="Arial"/>
              <a:buChar char="•"/>
            </a:pPr>
            <a:r>
              <a:rPr lang="en-US" sz="3195" dirty="0">
                <a:solidFill>
                  <a:srgbClr val="000000"/>
                </a:solidFill>
                <a:latin typeface="Poppins Bold"/>
              </a:rPr>
              <a:t>Market collapses </a:t>
            </a:r>
          </a:p>
          <a:p>
            <a:pPr marL="689849" lvl="1" indent="-344925" algn="just">
              <a:lnSpc>
                <a:spcPct val="150000"/>
              </a:lnSpc>
              <a:buFont typeface="Arial"/>
              <a:buChar char="•"/>
            </a:pPr>
            <a:r>
              <a:rPr lang="en-US" sz="3195" dirty="0">
                <a:solidFill>
                  <a:srgbClr val="000000"/>
                </a:solidFill>
                <a:latin typeface="Poppins Bold"/>
              </a:rPr>
              <a:t>Immediate 2/3 reduction in demand</a:t>
            </a:r>
          </a:p>
          <a:p>
            <a:pPr marL="689849" lvl="1" indent="-344925" algn="just">
              <a:lnSpc>
                <a:spcPct val="150000"/>
              </a:lnSpc>
              <a:buFont typeface="Arial"/>
              <a:buChar char="•"/>
            </a:pPr>
            <a:r>
              <a:rPr lang="en-US" sz="3195" dirty="0">
                <a:solidFill>
                  <a:srgbClr val="000000"/>
                </a:solidFill>
                <a:latin typeface="Poppins Bold"/>
              </a:rPr>
              <a:t>Unique users fall by 90+%</a:t>
            </a:r>
          </a:p>
          <a:p>
            <a:pPr marL="689849" lvl="1" indent="-344925" algn="just">
              <a:lnSpc>
                <a:spcPct val="150000"/>
              </a:lnSpc>
              <a:buFont typeface="Arial"/>
              <a:buChar char="•"/>
            </a:pPr>
            <a:r>
              <a:rPr lang="en-US" sz="3195" dirty="0">
                <a:solidFill>
                  <a:srgbClr val="000000"/>
                </a:solidFill>
                <a:latin typeface="Poppins"/>
              </a:rPr>
              <a:t>Dissipation to other sites at much smaller, more manageable scale</a:t>
            </a:r>
          </a:p>
          <a:p>
            <a:pPr algn="just">
              <a:lnSpc>
                <a:spcPct val="150000"/>
              </a:lnSpc>
            </a:pPr>
            <a:r>
              <a:rPr lang="en-US" sz="3195" dirty="0">
                <a:solidFill>
                  <a:srgbClr val="000000"/>
                </a:solidFill>
                <a:latin typeface="Poppins"/>
              </a:rPr>
              <a:t>           - Back Page annual revenue $150mil</a:t>
            </a:r>
          </a:p>
          <a:p>
            <a:pPr algn="just">
              <a:lnSpc>
                <a:spcPct val="150000"/>
              </a:lnSpc>
            </a:pPr>
            <a:r>
              <a:rPr lang="en-US" sz="3195" dirty="0">
                <a:solidFill>
                  <a:srgbClr val="000000"/>
                </a:solidFill>
                <a:latin typeface="Poppins"/>
              </a:rPr>
              <a:t>           - Post SESTA-FOSTA largest market player revenue just $20 mil</a:t>
            </a:r>
          </a:p>
          <a:p>
            <a:pPr marL="689849" lvl="1" indent="-344925" algn="just">
              <a:lnSpc>
                <a:spcPct val="150000"/>
              </a:lnSpc>
              <a:buFont typeface="Arial"/>
              <a:buChar char="•"/>
            </a:pPr>
            <a:r>
              <a:rPr lang="en-US" sz="3195" dirty="0">
                <a:solidFill>
                  <a:srgbClr val="000000"/>
                </a:solidFill>
                <a:latin typeface="Poppins"/>
              </a:rPr>
              <a:t>Exploiters ‘get out of the game’ as much harder/less profitable 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497986" y="3747647"/>
            <a:ext cx="464846" cy="5049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193"/>
              </a:lnSpc>
            </a:pPr>
            <a:r>
              <a:rPr lang="en-US" sz="2995" dirty="0">
                <a:solidFill>
                  <a:srgbClr val="000000"/>
                </a:solidFill>
                <a:latin typeface="Trebuchet MS"/>
              </a:rPr>
              <a:t>1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6794454" y="2286537"/>
            <a:ext cx="464846" cy="5049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193"/>
              </a:lnSpc>
            </a:pPr>
            <a:r>
              <a:rPr lang="en-US" sz="2995" dirty="0">
                <a:solidFill>
                  <a:srgbClr val="000000"/>
                </a:solidFill>
                <a:latin typeface="Trebuchet MS"/>
              </a:rPr>
              <a:t>1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6553531" y="5086350"/>
            <a:ext cx="464846" cy="5049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193"/>
              </a:lnSpc>
            </a:pPr>
            <a:r>
              <a:rPr lang="en-US" sz="2995" dirty="0">
                <a:solidFill>
                  <a:srgbClr val="000000"/>
                </a:solidFill>
                <a:latin typeface="Trebuchet MS"/>
              </a:rPr>
              <a:t>1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363259" y="3673399"/>
            <a:ext cx="1330882" cy="631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05"/>
              </a:lnSpc>
            </a:pPr>
            <a:r>
              <a:rPr lang="en-US" sz="3647" dirty="0">
                <a:solidFill>
                  <a:srgbClr val="000000"/>
                </a:solidFill>
                <a:latin typeface="Open Sans Extra Bold"/>
              </a:rPr>
              <a:t>USA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363259" y="9323038"/>
            <a:ext cx="1800731" cy="7255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163"/>
              </a:lnSpc>
            </a:pPr>
            <a:r>
              <a:rPr lang="en-US" sz="3647" dirty="0">
                <a:solidFill>
                  <a:srgbClr val="000000"/>
                </a:solidFill>
                <a:latin typeface="Open Sans Extra Bold"/>
              </a:rPr>
              <a:t>France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2527251" y="8666642"/>
            <a:ext cx="12299920" cy="22292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473"/>
              </a:lnSpc>
            </a:pPr>
            <a:endParaRPr dirty="0"/>
          </a:p>
          <a:p>
            <a:pPr marL="689849" lvl="1" indent="-344925" algn="just">
              <a:lnSpc>
                <a:spcPts val="4473"/>
              </a:lnSpc>
              <a:buFont typeface="Arial"/>
              <a:buChar char="•"/>
            </a:pPr>
            <a:r>
              <a:rPr lang="en-US" sz="3195" dirty="0">
                <a:solidFill>
                  <a:srgbClr val="000000"/>
                </a:solidFill>
                <a:latin typeface="Poppins"/>
              </a:rPr>
              <a:t>Viva Street stops all sex ads</a:t>
            </a:r>
          </a:p>
          <a:p>
            <a:pPr marL="689849" lvl="1" indent="-344925" algn="just">
              <a:lnSpc>
                <a:spcPts val="4473"/>
              </a:lnSpc>
              <a:buFont typeface="Arial"/>
              <a:buChar char="•"/>
            </a:pPr>
            <a:r>
              <a:rPr lang="en-US" sz="3195" dirty="0">
                <a:solidFill>
                  <a:srgbClr val="000000"/>
                </a:solidFill>
                <a:latin typeface="Poppins"/>
              </a:rPr>
              <a:t>Massive withdrawal of demand and activity </a:t>
            </a:r>
          </a:p>
          <a:p>
            <a:pPr algn="just">
              <a:lnSpc>
                <a:spcPts val="3913"/>
              </a:lnSpc>
            </a:pPr>
            <a:endParaRPr lang="en-US" sz="3195" dirty="0">
              <a:solidFill>
                <a:srgbClr val="000000"/>
              </a:solidFill>
              <a:latin typeface="Poppins"/>
            </a:endParaRPr>
          </a:p>
        </p:txBody>
      </p:sp>
      <p:grpSp>
        <p:nvGrpSpPr>
          <p:cNvPr id="16" name="Group 2">
            <a:extLst>
              <a:ext uri="{FF2B5EF4-FFF2-40B4-BE49-F238E27FC236}">
                <a16:creationId xmlns:a16="http://schemas.microsoft.com/office/drawing/2014/main" id="{E192F88B-1FB5-4D01-231B-84B761F83AB8}"/>
              </a:ext>
            </a:extLst>
          </p:cNvPr>
          <p:cNvGrpSpPr/>
          <p:nvPr/>
        </p:nvGrpSpPr>
        <p:grpSpPr>
          <a:xfrm rot="5400000">
            <a:off x="8318366" y="-8440996"/>
            <a:ext cx="1651271" cy="18288002"/>
            <a:chOff x="0" y="0"/>
            <a:chExt cx="902234" cy="6410482"/>
          </a:xfrm>
          <a:solidFill>
            <a:schemeClr val="bg1">
              <a:lumMod val="85000"/>
            </a:schemeClr>
          </a:solidFill>
        </p:grpSpPr>
        <p:sp>
          <p:nvSpPr>
            <p:cNvPr id="17" name="Freeform 3">
              <a:extLst>
                <a:ext uri="{FF2B5EF4-FFF2-40B4-BE49-F238E27FC236}">
                  <a16:creationId xmlns:a16="http://schemas.microsoft.com/office/drawing/2014/main" id="{EF0B1C4E-2FA9-8260-914F-924907C6E4D7}"/>
                </a:ext>
              </a:extLst>
            </p:cNvPr>
            <p:cNvSpPr/>
            <p:nvPr/>
          </p:nvSpPr>
          <p:spPr>
            <a:xfrm>
              <a:off x="0" y="0"/>
              <a:ext cx="902234" cy="6410482"/>
            </a:xfrm>
            <a:custGeom>
              <a:avLst/>
              <a:gdLst/>
              <a:ahLst/>
              <a:cxnLst/>
              <a:rect l="l" t="t" r="r" b="b"/>
              <a:pathLst>
                <a:path w="902234" h="6410482">
                  <a:moveTo>
                    <a:pt x="14114" y="0"/>
                  </a:moveTo>
                  <a:lnTo>
                    <a:pt x="888120" y="0"/>
                  </a:lnTo>
                  <a:cubicBezTo>
                    <a:pt x="891864" y="0"/>
                    <a:pt x="895453" y="1487"/>
                    <a:pt x="898100" y="4134"/>
                  </a:cubicBezTo>
                  <a:cubicBezTo>
                    <a:pt x="900747" y="6781"/>
                    <a:pt x="902234" y="10370"/>
                    <a:pt x="902234" y="14114"/>
                  </a:cubicBezTo>
                  <a:lnTo>
                    <a:pt x="902234" y="6396368"/>
                  </a:lnTo>
                  <a:cubicBezTo>
                    <a:pt x="902234" y="6400111"/>
                    <a:pt x="900747" y="6403701"/>
                    <a:pt x="898100" y="6406348"/>
                  </a:cubicBezTo>
                  <a:cubicBezTo>
                    <a:pt x="895453" y="6408994"/>
                    <a:pt x="891864" y="6410482"/>
                    <a:pt x="888120" y="6410482"/>
                  </a:cubicBezTo>
                  <a:lnTo>
                    <a:pt x="14114" y="6410482"/>
                  </a:lnTo>
                  <a:cubicBezTo>
                    <a:pt x="10370" y="6410482"/>
                    <a:pt x="6781" y="6408994"/>
                    <a:pt x="4134" y="6406348"/>
                  </a:cubicBezTo>
                  <a:cubicBezTo>
                    <a:pt x="1487" y="6403701"/>
                    <a:pt x="0" y="6400111"/>
                    <a:pt x="0" y="6396368"/>
                  </a:cubicBezTo>
                  <a:lnTo>
                    <a:pt x="0" y="14114"/>
                  </a:lnTo>
                  <a:cubicBezTo>
                    <a:pt x="0" y="10370"/>
                    <a:pt x="1487" y="6781"/>
                    <a:pt x="4134" y="4134"/>
                  </a:cubicBezTo>
                  <a:cubicBezTo>
                    <a:pt x="6781" y="1487"/>
                    <a:pt x="10370" y="0"/>
                    <a:pt x="14114" y="0"/>
                  </a:cubicBezTo>
                  <a:close/>
                </a:path>
              </a:pathLst>
            </a:custGeom>
            <a:grpFill/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" name="TextBox 4">
              <a:extLst>
                <a:ext uri="{FF2B5EF4-FFF2-40B4-BE49-F238E27FC236}">
                  <a16:creationId xmlns:a16="http://schemas.microsoft.com/office/drawing/2014/main" id="{EC7B0936-DD29-2EEB-8C22-965EEB6C90DE}"/>
                </a:ext>
              </a:extLst>
            </p:cNvPr>
            <p:cNvSpPr txBox="1"/>
            <p:nvPr/>
          </p:nvSpPr>
          <p:spPr>
            <a:xfrm>
              <a:off x="0" y="-28575"/>
              <a:ext cx="902234" cy="6439057"/>
            </a:xfrm>
            <a:prstGeom prst="rect">
              <a:avLst/>
            </a:prstGeom>
            <a:grpFill/>
          </p:spPr>
          <p:txBody>
            <a:bodyPr lIns="20139" tIns="20139" rIns="20139" bIns="20139" rtlCol="0" anchor="ctr"/>
            <a:lstStyle/>
            <a:p>
              <a:pPr algn="ctr">
                <a:lnSpc>
                  <a:spcPts val="1109"/>
                </a:lnSpc>
              </a:pPr>
              <a:endParaRPr dirty="0"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-492412" y="454510"/>
            <a:ext cx="11922412" cy="6112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05"/>
              </a:lnSpc>
            </a:pPr>
            <a:r>
              <a:rPr lang="en-US" sz="3647" dirty="0">
                <a:solidFill>
                  <a:srgbClr val="000000"/>
                </a:solidFill>
                <a:latin typeface="Open Sans Extra Bold"/>
              </a:rPr>
              <a:t>Banning Online Pimping Sites - The Reality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4235</TotalTime>
  <Words>848</Words>
  <Application>Microsoft Macintosh PowerPoint</Application>
  <PresentationFormat>Custom</PresentationFormat>
  <Paragraphs>116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Open Sans Extra Bold</vt:lpstr>
      <vt:lpstr>Calibri</vt:lpstr>
      <vt:lpstr>ArialMT</vt:lpstr>
      <vt:lpstr>Poppins Italics</vt:lpstr>
      <vt:lpstr>Arial</vt:lpstr>
      <vt:lpstr>Aharoni</vt:lpstr>
      <vt:lpstr>Helvetica</vt:lpstr>
      <vt:lpstr>Poppins Bold</vt:lpstr>
      <vt:lpstr>Poppins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NPCC</dc:title>
  <cp:lastModifiedBy>You My Sister</cp:lastModifiedBy>
  <cp:revision>16</cp:revision>
  <dcterms:created xsi:type="dcterms:W3CDTF">2006-08-16T00:00:00Z</dcterms:created>
  <dcterms:modified xsi:type="dcterms:W3CDTF">2024-05-17T16:45:34Z</dcterms:modified>
  <dc:identifier>DAF84GgJFGQ</dc:identifier>
</cp:coreProperties>
</file>