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88" r:id="rId2"/>
    <p:sldId id="260" r:id="rId3"/>
    <p:sldId id="283" r:id="rId4"/>
    <p:sldId id="269" r:id="rId5"/>
    <p:sldId id="268" r:id="rId6"/>
    <p:sldId id="270" r:id="rId7"/>
    <p:sldId id="266" r:id="rId8"/>
    <p:sldId id="267" r:id="rId9"/>
    <p:sldId id="271" r:id="rId10"/>
    <p:sldId id="284" r:id="rId11"/>
    <p:sldId id="273" r:id="rId12"/>
    <p:sldId id="272" r:id="rId13"/>
    <p:sldId id="274" r:id="rId14"/>
  </p:sldIdLst>
  <p:sldSz cx="18288000" cy="10287000"/>
  <p:notesSz cx="6858000" cy="9144000"/>
  <p:embeddedFontLst>
    <p:embeddedFont>
      <p:font typeface="Abadi" panose="020B0604020104020204" pitchFamily="34" charset="0"/>
      <p:regular r:id="rId16"/>
    </p:embeddedFont>
    <p:embeddedFont>
      <p:font typeface="Alata" pitchFamily="2" charset="77"/>
      <p:regular r:id="rId17"/>
    </p:embeddedFont>
    <p:embeddedFont>
      <p:font typeface="Bebas Neue" panose="020B0606020202050201" pitchFamily="34" charset="77"/>
      <p:regular r:id="rId18"/>
    </p:embeddedFont>
    <p:embeddedFont>
      <p:font typeface="Bebas Neue Bold" panose="020B0606020202050201" pitchFamily="34" charset="77"/>
      <p:regular r:id="rId19"/>
      <p:bold r:id="rId20"/>
    </p:embeddedFont>
    <p:embeddedFont>
      <p:font typeface="La Lou" pitchFamily="2" charset="0"/>
      <p:regular r:id="rId21"/>
    </p:embeddedFont>
    <p:embeddedFont>
      <p:font typeface="Open Sans Extra Bold" panose="020B0906030804020204" pitchFamily="34" charset="0"/>
      <p:regular r:id="rId22"/>
      <p:bold r:id="rId23"/>
    </p:embeddedFont>
    <p:embeddedFont>
      <p:font typeface="Poppins" pitchFamily="2" charset="77"/>
      <p:regular r:id="rId24"/>
      <p:bold r:id="rId25"/>
      <p:italic r:id="rId26"/>
      <p:boldItalic r:id="rId27"/>
    </p:embeddedFont>
    <p:embeddedFont>
      <p:font typeface="Poppins Bold" pitchFamily="2" charset="77"/>
      <p:regular r:id="rId28"/>
      <p:bold r:id="rId29"/>
    </p:embeddedFont>
    <p:embeddedFont>
      <p:font typeface="Trebuchet MS" panose="020B0703020202090204" pitchFamily="34" charset="0"/>
      <p:regular r:id="rId30"/>
      <p:bold r:id="rId31"/>
      <p:italic r:id="rId32"/>
    </p:embeddedFont>
    <p:embeddedFont>
      <p:font typeface="TT Smalls" panose="02000503020000020003" pitchFamily="2" charset="77"/>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FEFF"/>
    <a:srgbClr val="FFFD78"/>
    <a:srgbClr val="8EFA00"/>
    <a:srgbClr val="FF2F92"/>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71" autoAdjust="0"/>
    <p:restoredTop sz="67008" autoAdjust="0"/>
  </p:normalViewPr>
  <p:slideViewPr>
    <p:cSldViewPr>
      <p:cViewPr varScale="1">
        <p:scale>
          <a:sx n="44" d="100"/>
          <a:sy n="44" d="100"/>
        </p:scale>
        <p:origin x="1248"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21.05.2024</a:t>
            </a:fld>
            <a:endParaRPr lang="cs-CZ" dirty="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dirty="0"/>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dirty="0"/>
          </a:p>
        </p:txBody>
      </p:sp>
    </p:spTree>
    <p:extLst>
      <p:ext uri="{BB962C8B-B14F-4D97-AF65-F5344CB8AC3E}">
        <p14:creationId xmlns:p14="http://schemas.microsoft.com/office/powerpoint/2010/main" val="2885882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dirty="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*Multiple global reports available showing this.</a:t>
            </a:r>
          </a:p>
          <a:p>
            <a:endParaRPr lang="en-US" dirty="0"/>
          </a:p>
          <a:p>
            <a:r>
              <a:rPr lang="en-US" dirty="0"/>
              <a:t>See:</a:t>
            </a:r>
          </a:p>
          <a:p>
            <a:r>
              <a:rPr lang="en-US" dirty="0"/>
              <a:t>'Inevitable' at https://notbuyingit.org.uk/sex-trade-publications/</a:t>
            </a:r>
          </a:p>
          <a:p>
            <a:endParaRPr lang="en-US" dirty="0"/>
          </a:p>
          <a:p>
            <a:r>
              <a:rPr lang="en-US" dirty="0"/>
              <a:t>See recent APPG CSE report: https://www.appg-cse.uk/wp-content/uploads/2024/02/Men-Who-Buy-Sex-APPG-report.pdf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dirty="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dirty="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 Home Office 2006. A Coordinated Prostitution Strategy and a summary of responses to Paying the Price. London:  http://news.bbc.co.uk/nol/shared/bsp/hi/pdfs/16_07_04_paying.pdf  </a:t>
            </a:r>
          </a:p>
          <a:p>
            <a:endParaRPr lang="en-US" dirty="0"/>
          </a:p>
          <a:p>
            <a:r>
              <a:rPr lang="en-US" dirty="0"/>
              <a:t>2. Research across 9 Countries: http://www.prostitutionresearch.com/pdf/Prostitutionin9Countries.pdf </a:t>
            </a:r>
          </a:p>
          <a:p>
            <a:endParaRPr lang="en-US" dirty="0"/>
          </a:p>
          <a:p>
            <a:r>
              <a:rPr lang="en-US" dirty="0"/>
              <a:t>3 Eaves http://i4.cmsfiles.com/eaves/2012/11/Breaking-down-the-barriers-a37d80.pdf</a:t>
            </a:r>
          </a:p>
          <a:p>
            <a:endParaRPr lang="en-US" dirty="0"/>
          </a:p>
          <a:p>
            <a:r>
              <a:rPr lang="en-US" dirty="0"/>
              <a:t>4 APPG CSE: https://www.appg-cse.uk/wp-content/uploads/2017/09/Shifting-the-Burden-APPG-report-2014.pdf</a:t>
            </a:r>
          </a:p>
          <a:p>
            <a:endParaRPr lang="en-US" dirty="0"/>
          </a:p>
          <a:p>
            <a:r>
              <a:rPr lang="en-US" dirty="0"/>
              <a:t>5. </a:t>
            </a:r>
            <a:r>
              <a:rPr lang="en-US" dirty="0" err="1"/>
              <a:t>Scoltand</a:t>
            </a:r>
            <a:r>
              <a:rPr lang="en-US" dirty="0"/>
              <a:t>: https://</a:t>
            </a:r>
            <a:r>
              <a:rPr lang="en-US" dirty="0" err="1"/>
              <a:t>www.encompassnetwork.info</a:t>
            </a:r>
            <a:r>
              <a:rPr lang="en-US" dirty="0"/>
              <a:t>/uploads/1/4/2/8/142838553/encompass_snapshot_2023.pdf</a:t>
            </a:r>
          </a:p>
          <a:p>
            <a:endParaRPr lang="en-US" dirty="0"/>
          </a:p>
          <a:p>
            <a:r>
              <a:rPr lang="en-US" dirty="0"/>
              <a:t>6. https://</a:t>
            </a:r>
            <a:r>
              <a:rPr lang="en-US" dirty="0" err="1"/>
              <a:t>digitalcommons.uri.edu</a:t>
            </a:r>
            <a:r>
              <a:rPr lang="en-US" dirty="0"/>
              <a:t>/</a:t>
            </a:r>
            <a:r>
              <a:rPr lang="en-US" dirty="0" err="1"/>
              <a:t>cgi</a:t>
            </a:r>
            <a:r>
              <a:rPr lang="en-US" dirty="0"/>
              <a:t>/</a:t>
            </a:r>
            <a:r>
              <a:rPr lang="en-US" dirty="0" err="1"/>
              <a:t>viewcontent.cgi?article</a:t>
            </a:r>
            <a:r>
              <a:rPr lang="en-US" dirty="0"/>
              <a:t>=1104&amp;context=dignity </a:t>
            </a:r>
          </a:p>
          <a:p>
            <a:endParaRPr lang="en-US" dirty="0"/>
          </a:p>
          <a:p>
            <a:r>
              <a:rPr lang="en-US" dirty="0"/>
              <a:t>7. https://</a:t>
            </a:r>
            <a:r>
              <a:rPr lang="en-US" dirty="0" err="1"/>
              <a:t>ellyarrow.wordpress.com</a:t>
            </a:r>
            <a:r>
              <a:rPr lang="en-US" dirty="0"/>
              <a:t>/2021/03/29/who-is-killing-whom-where-how-and-why-in-</a:t>
            </a:r>
            <a:r>
              <a:rPr lang="en-US" dirty="0" err="1"/>
              <a:t>german</a:t>
            </a:r>
            <a:r>
              <a:rPr lang="en-US" dirty="0"/>
              <a:t>-prostitution/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dirty="0"/>
              <a:t>‹#›</a:t>
            </a:r>
          </a:p>
        </p:txBody>
      </p:sp>
    </p:spTree>
    <p:extLst>
      <p:ext uri="{BB962C8B-B14F-4D97-AF65-F5344CB8AC3E}">
        <p14:creationId xmlns:p14="http://schemas.microsoft.com/office/powerpoint/2010/main" val="295962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dirty="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'Sex Trade Lobby’: See Sex Trade Advocates at https://notbuyingit.org.uk/sex-trade-publications/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dirty="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dirty="0"/>
          </a:p>
        </p:txBody>
      </p:sp>
    </p:spTree>
    <p:extLst>
      <p:ext uri="{BB962C8B-B14F-4D97-AF65-F5344CB8AC3E}">
        <p14:creationId xmlns:p14="http://schemas.microsoft.com/office/powerpoint/2010/main" val="274825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dirty="0"/>
          </a:p>
        </p:txBody>
      </p:sp>
    </p:spTree>
    <p:extLst>
      <p:ext uri="{BB962C8B-B14F-4D97-AF65-F5344CB8AC3E}">
        <p14:creationId xmlns:p14="http://schemas.microsoft.com/office/powerpoint/2010/main" val="1078225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dirty="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There are essentially two ways to address the sex. </a:t>
            </a:r>
          </a:p>
          <a:p>
            <a:endParaRPr lang="en-US" dirty="0"/>
          </a:p>
          <a:p>
            <a:r>
              <a:rPr lang="en-US" dirty="0"/>
              <a:t>WORK:</a:t>
            </a:r>
          </a:p>
          <a:p>
            <a:endParaRPr lang="en-US" dirty="0"/>
          </a:p>
          <a:p>
            <a:r>
              <a:rPr lang="en-US" dirty="0"/>
              <a:t>If it is seen as ‘work’ then how can it be ‘banned? It has to be legitimised either by: </a:t>
            </a:r>
          </a:p>
          <a:p>
            <a:endParaRPr lang="en-US" dirty="0"/>
          </a:p>
          <a:p>
            <a:pPr marL="171450" indent="-171450">
              <a:buFont typeface="Arial" panose="020B0604020202020204" pitchFamily="34" charset="0"/>
              <a:buChar char="•"/>
            </a:pPr>
            <a:r>
              <a:rPr lang="en-US" dirty="0"/>
              <a:t>Legalisation (state control) </a:t>
            </a:r>
          </a:p>
          <a:p>
            <a:pPr marL="171450" indent="-171450">
              <a:buFont typeface="Arial" panose="020B0604020202020204" pitchFamily="34" charset="0"/>
              <a:buChar char="•"/>
            </a:pPr>
            <a:r>
              <a:rPr lang="en-US" dirty="0"/>
              <a:t>Full decriminalisation (a laissez faire approach with minimal state intervention - profiteering, selling and buying is permitted)</a:t>
            </a:r>
          </a:p>
          <a:p>
            <a:pPr marL="171450" indent="-171450">
              <a:buFontTx/>
              <a:buChar char="-"/>
            </a:pPr>
            <a:endParaRPr lang="en-US" dirty="0"/>
          </a:p>
          <a:p>
            <a:pPr marL="171450" indent="-171450">
              <a:buFont typeface="Arial" panose="020B0604020202020204" pitchFamily="34" charset="0"/>
              <a:buChar char="•"/>
            </a:pPr>
            <a:r>
              <a:rPr lang="en-US" dirty="0"/>
              <a:t>Within this, there may be attempts to ‘reduce harm’ (eg violence vs sex sellers)</a:t>
            </a:r>
          </a:p>
          <a:p>
            <a:pPr marL="171450" indent="-171450">
              <a:buFontTx/>
              <a:buChar char="-"/>
            </a:pPr>
            <a:endParaRPr lang="en-US" dirty="0"/>
          </a:p>
          <a:p>
            <a:pPr marL="171450" indent="-171450">
              <a:buFontTx/>
              <a:buChar char="-"/>
            </a:pPr>
            <a:endParaRPr lang="en-US" dirty="0"/>
          </a:p>
          <a:p>
            <a:pPr marL="0" indent="0">
              <a:buFontTx/>
              <a:buNone/>
            </a:pPr>
            <a:r>
              <a:rPr lang="en-US" dirty="0"/>
              <a:t>VAWG (Violence Against Women and Girls):</a:t>
            </a:r>
          </a:p>
          <a:p>
            <a:pPr marL="0" indent="0">
              <a:buFontTx/>
              <a:buNone/>
            </a:pPr>
            <a:endParaRPr lang="en-US" dirty="0"/>
          </a:p>
          <a:p>
            <a:pPr marL="0" indent="0">
              <a:buFontTx/>
              <a:buNone/>
            </a:pPr>
            <a:r>
              <a:rPr lang="en-US" dirty="0"/>
              <a:t>If it is seen as VAWG (ie the ’Nordic Model’) then of course the industry cannot be endorsed. It means instead: </a:t>
            </a:r>
          </a:p>
          <a:p>
            <a:pPr marL="0" indent="0">
              <a:buFontTx/>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sellers recognised as victims, cannot be criminalised but must be supported</a:t>
            </a:r>
          </a:p>
          <a:p>
            <a:pPr marL="171450" indent="-171450">
              <a:buFont typeface="Arial" panose="020B0604020202020204" pitchFamily="34" charset="0"/>
              <a:buChar char="•"/>
            </a:pPr>
            <a:r>
              <a:rPr lang="en-US" dirty="0"/>
              <a:t>All buyers and profiteers recognised as abusers and cannot possibly be legitimised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Alongside this, education is needed to deter entry into the industry or buying (which is the only reason the industry exists in the first place)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dirty="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dirty="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reality of Legitimising the sex industry or </a:t>
            </a:r>
            <a:r>
              <a:rPr lang="en-US" dirty="0" err="1"/>
              <a:t>recognising</a:t>
            </a:r>
            <a:r>
              <a:rPr lang="en-US" dirty="0"/>
              <a:t> it as VAWG, Violence Against Women (ie the ‘Nordic Model’)</a:t>
            </a:r>
          </a:p>
          <a:p>
            <a:endParaRPr lang="en-US" dirty="0"/>
          </a:p>
          <a:p>
            <a:r>
              <a:rPr lang="en-US"/>
              <a:t>* Summary </a:t>
            </a:r>
            <a:r>
              <a:rPr lang="en-US" dirty="0"/>
              <a:t>of just some of the wealth of evidence at:</a:t>
            </a:r>
          </a:p>
          <a:p>
            <a:r>
              <a:rPr lang="en-US" dirty="0"/>
              <a:t>'How to Deal with Prostitution' https://notbuyingit.org.uk/sex-trade-publications/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dirty="0"/>
              <a:t>‹#›</a:t>
            </a:r>
          </a:p>
        </p:txBody>
      </p:sp>
    </p:spTree>
    <p:extLst>
      <p:ext uri="{BB962C8B-B14F-4D97-AF65-F5344CB8AC3E}">
        <p14:creationId xmlns:p14="http://schemas.microsoft.com/office/powerpoint/2010/main" val="120766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dirty="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Perhaps the ultimate test of what model works is by comparing murder rates.</a:t>
            </a:r>
          </a:p>
          <a:p>
            <a:endParaRPr lang="en-US" dirty="0"/>
          </a:p>
          <a:p>
            <a:r>
              <a:rPr lang="en-US" dirty="0"/>
              <a:t>It must be recognised that this is likely to be (massively) under represented, particularly  where prostitution is legitimised</a:t>
            </a:r>
          </a:p>
          <a:p>
            <a:r>
              <a:rPr lang="en-US" dirty="0"/>
              <a:t>This also does not take into account the high level of other causes of prostitution-related death </a:t>
            </a:r>
          </a:p>
          <a:p>
            <a:r>
              <a:rPr lang="en-US" dirty="0"/>
              <a:t>(eg suicide, OD, or early death due to the </a:t>
            </a:r>
          </a:p>
          <a:p>
            <a:endParaRPr lang="en-US" dirty="0"/>
          </a:p>
          <a:p>
            <a:endParaRPr lang="en-US" dirty="0"/>
          </a:p>
          <a:p>
            <a:r>
              <a:rPr lang="en-US" dirty="0"/>
              <a:t>See: </a:t>
            </a:r>
          </a:p>
          <a:p>
            <a:r>
              <a:rPr lang="en-US" dirty="0"/>
              <a:t>'Legitimising Pimps' at</a:t>
            </a:r>
          </a:p>
          <a:p>
            <a:r>
              <a:rPr lang="en-US" dirty="0"/>
              <a:t>https://notbuyingit.org.uk/sex-trade-publications/</a:t>
            </a:r>
          </a:p>
          <a:p>
            <a:endParaRPr lang="en-US" dirty="0"/>
          </a:p>
          <a:p>
            <a:r>
              <a:rPr lang="en-US" dirty="0"/>
              <a:t>1) https://www.odt.co.nz/news/politics/prostitution-law-reform-hasn't-worked-pm</a:t>
            </a:r>
          </a:p>
          <a:p>
            <a:endParaRPr lang="en-US" dirty="0"/>
          </a:p>
          <a:p>
            <a:r>
              <a:rPr lang="en-US" dirty="0"/>
              <a:t>2)https://www.spiegel.de/international/germany/human-trafficking-persists-despite-legality-of-prostitution-in-germany-a-902533.html </a:t>
            </a:r>
          </a:p>
          <a:p>
            <a:endParaRPr lang="en-US" dirty="0"/>
          </a:p>
          <a:p>
            <a:r>
              <a:rPr lang="en-US" dirty="0"/>
              <a:t>3)https://www.spectator.co.uk/article/why-even-amsterdam-doesn-t-want-legal-brothels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dirty="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dirty="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Summary of just some of the wealth of evidence at:</a:t>
            </a:r>
          </a:p>
          <a:p>
            <a:r>
              <a:rPr lang="en-US" dirty="0"/>
              <a:t>'How to Deal with Prostitution' https://notbuyingit.org.uk/sex-trade-publications/</a:t>
            </a:r>
          </a:p>
          <a:p>
            <a:endParaRPr lang="en-US" dirty="0"/>
          </a:p>
          <a:p>
            <a:r>
              <a:rPr lang="en-US" dirty="0"/>
              <a:t>'Legitimising Pimps'</a:t>
            </a:r>
          </a:p>
          <a:p>
            <a:r>
              <a:rPr lang="en-US" dirty="0"/>
              <a:t>https://notbuyingit.org.uk/sex-trade-publications/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dirty="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5/21/24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FEFF"/>
        </a:solidFill>
        <a:effectLst/>
      </p:bgPr>
    </p:b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1E0BFBD4-5D33-2516-1E4E-4FC9692E1CBF}"/>
              </a:ext>
            </a:extLst>
          </p:cNvPr>
          <p:cNvSpPr/>
          <p:nvPr/>
        </p:nvSpPr>
        <p:spPr>
          <a:xfrm>
            <a:off x="8471472" y="301752"/>
            <a:ext cx="9564215" cy="9683495"/>
          </a:xfrm>
          <a:custGeom>
            <a:avLst/>
            <a:gdLst/>
            <a:ahLst/>
            <a:cxnLst/>
            <a:rect l="l" t="t" r="r" b="b"/>
            <a:pathLst>
              <a:path w="6544508" h="6425517">
                <a:moveTo>
                  <a:pt x="0" y="0"/>
                </a:moveTo>
                <a:lnTo>
                  <a:pt x="6544508" y="0"/>
                </a:lnTo>
                <a:lnTo>
                  <a:pt x="6544508" y="6425517"/>
                </a:lnTo>
                <a:lnTo>
                  <a:pt x="0" y="64255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8" name="Group 9">
            <a:extLst>
              <a:ext uri="{FF2B5EF4-FFF2-40B4-BE49-F238E27FC236}">
                <a16:creationId xmlns:a16="http://schemas.microsoft.com/office/drawing/2014/main" id="{DB0BC357-3E90-9E81-C660-FED8B450E0B8}"/>
              </a:ext>
            </a:extLst>
          </p:cNvPr>
          <p:cNvGrpSpPr/>
          <p:nvPr/>
        </p:nvGrpSpPr>
        <p:grpSpPr>
          <a:xfrm>
            <a:off x="10336477" y="2912808"/>
            <a:ext cx="5761703" cy="1580909"/>
            <a:chOff x="11831" y="-85725"/>
            <a:chExt cx="7682270" cy="2107878"/>
          </a:xfrm>
        </p:grpSpPr>
        <p:sp>
          <p:nvSpPr>
            <p:cNvPr id="9" name="TextBox 10">
              <a:extLst>
                <a:ext uri="{FF2B5EF4-FFF2-40B4-BE49-F238E27FC236}">
                  <a16:creationId xmlns:a16="http://schemas.microsoft.com/office/drawing/2014/main" id="{5B7BC1E3-DB41-A9DD-E171-B2FF84D2D946}"/>
                </a:ext>
              </a:extLst>
            </p:cNvPr>
            <p:cNvSpPr txBox="1"/>
            <p:nvPr/>
          </p:nvSpPr>
          <p:spPr>
            <a:xfrm>
              <a:off x="275521" y="-85725"/>
              <a:ext cx="7418580" cy="1531188"/>
            </a:xfrm>
            <a:prstGeom prst="rect">
              <a:avLst/>
            </a:prstGeom>
          </p:spPr>
          <p:txBody>
            <a:bodyPr lIns="0" tIns="0" rIns="0" bIns="0" rtlCol="0" anchor="t">
              <a:spAutoFit/>
            </a:bodyPr>
            <a:lstStyle/>
            <a:p>
              <a:pPr algn="ctr">
                <a:lnSpc>
                  <a:spcPts val="4479"/>
                </a:lnSpc>
              </a:pPr>
              <a:r>
                <a:rPr lang="en-US" sz="3600" dirty="0">
                  <a:latin typeface="Poppins Bold"/>
                </a:rPr>
                <a:t>A Failed Social Experiment</a:t>
              </a:r>
            </a:p>
          </p:txBody>
        </p:sp>
        <p:sp>
          <p:nvSpPr>
            <p:cNvPr id="10" name="TextBox 11">
              <a:extLst>
                <a:ext uri="{FF2B5EF4-FFF2-40B4-BE49-F238E27FC236}">
                  <a16:creationId xmlns:a16="http://schemas.microsoft.com/office/drawing/2014/main" id="{7024FB35-F11B-6D58-F656-1649DC1C3296}"/>
                </a:ext>
              </a:extLst>
            </p:cNvPr>
            <p:cNvSpPr txBox="1"/>
            <p:nvPr/>
          </p:nvSpPr>
          <p:spPr>
            <a:xfrm>
              <a:off x="11831" y="1431698"/>
              <a:ext cx="7418580" cy="590455"/>
            </a:xfrm>
            <a:prstGeom prst="rect">
              <a:avLst/>
            </a:prstGeom>
          </p:spPr>
          <p:txBody>
            <a:bodyPr lIns="0" tIns="0" rIns="0" bIns="0" rtlCol="0" anchor="t">
              <a:spAutoFit/>
            </a:bodyPr>
            <a:lstStyle/>
            <a:p>
              <a:pPr algn="ctr">
                <a:lnSpc>
                  <a:spcPts val="4023"/>
                </a:lnSpc>
              </a:pPr>
              <a:r>
                <a:rPr lang="en-US" sz="2200" dirty="0">
                  <a:solidFill>
                    <a:srgbClr val="000000"/>
                  </a:solidFill>
                  <a:latin typeface="Poppins"/>
                </a:rPr>
                <a:t>Mayor Amsterdam</a:t>
              </a:r>
            </a:p>
          </p:txBody>
        </p:sp>
      </p:grpSp>
      <p:grpSp>
        <p:nvGrpSpPr>
          <p:cNvPr id="11" name="Group 12">
            <a:extLst>
              <a:ext uri="{FF2B5EF4-FFF2-40B4-BE49-F238E27FC236}">
                <a16:creationId xmlns:a16="http://schemas.microsoft.com/office/drawing/2014/main" id="{C8288020-E86D-C064-25ED-E6ADCC611FBD}"/>
              </a:ext>
            </a:extLst>
          </p:cNvPr>
          <p:cNvGrpSpPr/>
          <p:nvPr/>
        </p:nvGrpSpPr>
        <p:grpSpPr>
          <a:xfrm>
            <a:off x="9525000" y="7941267"/>
            <a:ext cx="5563935" cy="1088433"/>
            <a:chOff x="0" y="-219075"/>
            <a:chExt cx="7418580" cy="1451245"/>
          </a:xfrm>
        </p:grpSpPr>
        <p:sp>
          <p:nvSpPr>
            <p:cNvPr id="12" name="TextBox 13">
              <a:extLst>
                <a:ext uri="{FF2B5EF4-FFF2-40B4-BE49-F238E27FC236}">
                  <a16:creationId xmlns:a16="http://schemas.microsoft.com/office/drawing/2014/main" id="{C8F984A9-37DE-E54E-9E9B-87A8E419AE3F}"/>
                </a:ext>
              </a:extLst>
            </p:cNvPr>
            <p:cNvSpPr txBox="1"/>
            <p:nvPr/>
          </p:nvSpPr>
          <p:spPr>
            <a:xfrm>
              <a:off x="0" y="-219075"/>
              <a:ext cx="7418580" cy="941284"/>
            </a:xfrm>
            <a:prstGeom prst="rect">
              <a:avLst/>
            </a:prstGeom>
          </p:spPr>
          <p:txBody>
            <a:bodyPr lIns="0" tIns="0" rIns="0" bIns="0" rtlCol="0" anchor="t">
              <a:spAutoFit/>
            </a:bodyPr>
            <a:lstStyle/>
            <a:p>
              <a:pPr algn="ctr">
                <a:lnSpc>
                  <a:spcPts val="5852"/>
                </a:lnSpc>
              </a:pPr>
              <a:r>
                <a:rPr lang="en-US" sz="3600" dirty="0">
                  <a:latin typeface="Poppins Bold"/>
                </a:rPr>
                <a:t>Hasn’t Worked</a:t>
              </a:r>
            </a:p>
          </p:txBody>
        </p:sp>
        <p:sp>
          <p:nvSpPr>
            <p:cNvPr id="13" name="TextBox 14">
              <a:extLst>
                <a:ext uri="{FF2B5EF4-FFF2-40B4-BE49-F238E27FC236}">
                  <a16:creationId xmlns:a16="http://schemas.microsoft.com/office/drawing/2014/main" id="{B872C015-2AFF-48C8-5C26-449F9F5F17DF}"/>
                </a:ext>
              </a:extLst>
            </p:cNvPr>
            <p:cNvSpPr txBox="1"/>
            <p:nvPr/>
          </p:nvSpPr>
          <p:spPr>
            <a:xfrm>
              <a:off x="0" y="641716"/>
              <a:ext cx="7418580" cy="590454"/>
            </a:xfrm>
            <a:prstGeom prst="rect">
              <a:avLst/>
            </a:prstGeom>
          </p:spPr>
          <p:txBody>
            <a:bodyPr lIns="0" tIns="0" rIns="0" bIns="0" rtlCol="0" anchor="t">
              <a:spAutoFit/>
            </a:bodyPr>
            <a:lstStyle/>
            <a:p>
              <a:pPr algn="ctr">
                <a:lnSpc>
                  <a:spcPts val="4023"/>
                </a:lnSpc>
              </a:pPr>
              <a:r>
                <a:rPr lang="en-US" sz="2200" dirty="0">
                  <a:solidFill>
                    <a:srgbClr val="000000"/>
                  </a:solidFill>
                  <a:latin typeface="Poppins"/>
                </a:rPr>
                <a:t>New Zealand PM</a:t>
              </a:r>
            </a:p>
          </p:txBody>
        </p:sp>
      </p:grpSp>
      <p:grpSp>
        <p:nvGrpSpPr>
          <p:cNvPr id="14" name="Group 15">
            <a:extLst>
              <a:ext uri="{FF2B5EF4-FFF2-40B4-BE49-F238E27FC236}">
                <a16:creationId xmlns:a16="http://schemas.microsoft.com/office/drawing/2014/main" id="{057A97D2-4610-3700-C32B-166C9D39C78C}"/>
              </a:ext>
            </a:extLst>
          </p:cNvPr>
          <p:cNvGrpSpPr/>
          <p:nvPr/>
        </p:nvGrpSpPr>
        <p:grpSpPr>
          <a:xfrm>
            <a:off x="10336477" y="5449218"/>
            <a:ext cx="5704692" cy="1599282"/>
            <a:chOff x="0" y="-85725"/>
            <a:chExt cx="7606256" cy="2132376"/>
          </a:xfrm>
        </p:grpSpPr>
        <p:sp>
          <p:nvSpPr>
            <p:cNvPr id="15" name="TextBox 16">
              <a:extLst>
                <a:ext uri="{FF2B5EF4-FFF2-40B4-BE49-F238E27FC236}">
                  <a16:creationId xmlns:a16="http://schemas.microsoft.com/office/drawing/2014/main" id="{B7CB31C9-7BFF-50AD-0AD7-37E0F18198FE}"/>
                </a:ext>
              </a:extLst>
            </p:cNvPr>
            <p:cNvSpPr txBox="1"/>
            <p:nvPr/>
          </p:nvSpPr>
          <p:spPr>
            <a:xfrm>
              <a:off x="0" y="-85725"/>
              <a:ext cx="7418579" cy="1531188"/>
            </a:xfrm>
            <a:prstGeom prst="rect">
              <a:avLst/>
            </a:prstGeom>
          </p:spPr>
          <p:txBody>
            <a:bodyPr lIns="0" tIns="0" rIns="0" bIns="0" rtlCol="0" anchor="t">
              <a:spAutoFit/>
            </a:bodyPr>
            <a:lstStyle/>
            <a:p>
              <a:pPr algn="ctr">
                <a:lnSpc>
                  <a:spcPts val="4479"/>
                </a:lnSpc>
              </a:pPr>
              <a:r>
                <a:rPr lang="en-US" sz="3600" dirty="0">
                  <a:latin typeface="Poppins Bold"/>
                </a:rPr>
                <a:t>Explosive Increase in Trafficking</a:t>
              </a:r>
            </a:p>
          </p:txBody>
        </p:sp>
        <p:sp>
          <p:nvSpPr>
            <p:cNvPr id="16" name="TextBox 17">
              <a:extLst>
                <a:ext uri="{FF2B5EF4-FFF2-40B4-BE49-F238E27FC236}">
                  <a16:creationId xmlns:a16="http://schemas.microsoft.com/office/drawing/2014/main" id="{2C64C3B6-DB4B-670F-0C4F-0172D53C8CD2}"/>
                </a:ext>
              </a:extLst>
            </p:cNvPr>
            <p:cNvSpPr txBox="1"/>
            <p:nvPr/>
          </p:nvSpPr>
          <p:spPr>
            <a:xfrm>
              <a:off x="187676" y="1456196"/>
              <a:ext cx="7418580" cy="590455"/>
            </a:xfrm>
            <a:prstGeom prst="rect">
              <a:avLst/>
            </a:prstGeom>
          </p:spPr>
          <p:txBody>
            <a:bodyPr lIns="0" tIns="0" rIns="0" bIns="0" rtlCol="0" anchor="t">
              <a:spAutoFit/>
            </a:bodyPr>
            <a:lstStyle/>
            <a:p>
              <a:pPr algn="ctr">
                <a:lnSpc>
                  <a:spcPts val="4023"/>
                </a:lnSpc>
              </a:pPr>
              <a:r>
                <a:rPr lang="en-US" sz="2200" dirty="0">
                  <a:solidFill>
                    <a:srgbClr val="000000"/>
                  </a:solidFill>
                  <a:latin typeface="Poppins"/>
                </a:rPr>
                <a:t>German Police Chief</a:t>
              </a:r>
            </a:p>
          </p:txBody>
        </p:sp>
      </p:grpSp>
      <p:sp>
        <p:nvSpPr>
          <p:cNvPr id="18" name="TextBox 5">
            <a:extLst>
              <a:ext uri="{FF2B5EF4-FFF2-40B4-BE49-F238E27FC236}">
                <a16:creationId xmlns:a16="http://schemas.microsoft.com/office/drawing/2014/main" id="{81BA6D5C-F80F-FDC6-AAE1-4B7A77272734}"/>
              </a:ext>
            </a:extLst>
          </p:cNvPr>
          <p:cNvSpPr txBox="1"/>
          <p:nvPr/>
        </p:nvSpPr>
        <p:spPr>
          <a:xfrm>
            <a:off x="-1287978" y="2172909"/>
            <a:ext cx="11416177" cy="4812856"/>
          </a:xfrm>
          <a:prstGeom prst="rect">
            <a:avLst/>
          </a:prstGeom>
        </p:spPr>
        <p:txBody>
          <a:bodyPr wrap="square" lIns="0" tIns="0" rIns="0" bIns="0" rtlCol="0" anchor="t">
            <a:spAutoFit/>
          </a:bodyPr>
          <a:lstStyle/>
          <a:p>
            <a:pPr algn="ctr">
              <a:lnSpc>
                <a:spcPts val="12576"/>
              </a:lnSpc>
            </a:pPr>
            <a:r>
              <a:rPr lang="en-US" sz="9600" b="1" spc="201" dirty="0">
                <a:solidFill>
                  <a:srgbClr val="000000"/>
                </a:solidFill>
                <a:latin typeface="Poppins" pitchFamily="2" charset="77"/>
                <a:cs typeface="Poppins" pitchFamily="2" charset="77"/>
              </a:rPr>
              <a:t>Prostitution </a:t>
            </a:r>
          </a:p>
          <a:p>
            <a:pPr algn="ctr">
              <a:lnSpc>
                <a:spcPts val="12576"/>
              </a:lnSpc>
            </a:pPr>
            <a:r>
              <a:rPr lang="en-US" sz="9600" b="1" spc="201" dirty="0">
                <a:solidFill>
                  <a:srgbClr val="000000"/>
                </a:solidFill>
                <a:latin typeface="Poppins" pitchFamily="2" charset="77"/>
                <a:cs typeface="Poppins" pitchFamily="2" charset="77"/>
              </a:rPr>
              <a:t>Work or </a:t>
            </a:r>
          </a:p>
          <a:p>
            <a:pPr algn="ctr">
              <a:lnSpc>
                <a:spcPts val="12576"/>
              </a:lnSpc>
            </a:pPr>
            <a:r>
              <a:rPr lang="en-US" sz="9600" b="1" spc="201" dirty="0">
                <a:solidFill>
                  <a:srgbClr val="000000"/>
                </a:solidFill>
                <a:latin typeface="Poppins" pitchFamily="2" charset="77"/>
                <a:cs typeface="Poppins" pitchFamily="2" charset="77"/>
              </a:rPr>
              <a:t>Abuse? </a:t>
            </a:r>
          </a:p>
        </p:txBody>
      </p:sp>
      <p:sp>
        <p:nvSpPr>
          <p:cNvPr id="21" name="TextBox 10">
            <a:extLst>
              <a:ext uri="{FF2B5EF4-FFF2-40B4-BE49-F238E27FC236}">
                <a16:creationId xmlns:a16="http://schemas.microsoft.com/office/drawing/2014/main" id="{9E4E00E4-0EFD-04DF-D334-1F7204EE13EE}"/>
              </a:ext>
            </a:extLst>
          </p:cNvPr>
          <p:cNvSpPr txBox="1"/>
          <p:nvPr/>
        </p:nvSpPr>
        <p:spPr>
          <a:xfrm rot="21434878">
            <a:off x="10545491" y="1017294"/>
            <a:ext cx="5563935" cy="602088"/>
          </a:xfrm>
          <a:prstGeom prst="rect">
            <a:avLst/>
          </a:prstGeom>
        </p:spPr>
        <p:txBody>
          <a:bodyPr lIns="0" tIns="0" rIns="0" bIns="0" rtlCol="0" anchor="t">
            <a:spAutoFit/>
          </a:bodyPr>
          <a:lstStyle/>
          <a:p>
            <a:pPr algn="ctr">
              <a:lnSpc>
                <a:spcPts val="4479"/>
              </a:lnSpc>
            </a:pPr>
            <a:r>
              <a:rPr lang="en-US" sz="4400" dirty="0">
                <a:ln>
                  <a:solidFill>
                    <a:schemeClr val="tx1"/>
                  </a:solidFill>
                </a:ln>
                <a:latin typeface="Poppins Bold"/>
              </a:rPr>
              <a:t>SEX WORK</a:t>
            </a:r>
          </a:p>
        </p:txBody>
      </p:sp>
      <p:sp>
        <p:nvSpPr>
          <p:cNvPr id="22" name="TextBox 11">
            <a:extLst>
              <a:ext uri="{FF2B5EF4-FFF2-40B4-BE49-F238E27FC236}">
                <a16:creationId xmlns:a16="http://schemas.microsoft.com/office/drawing/2014/main" id="{F303C872-C955-EA0F-DCD3-1FD0ADCB415E}"/>
              </a:ext>
            </a:extLst>
          </p:cNvPr>
          <p:cNvSpPr txBox="1"/>
          <p:nvPr/>
        </p:nvSpPr>
        <p:spPr>
          <a:xfrm>
            <a:off x="10471613" y="2911021"/>
            <a:ext cx="5563935" cy="469359"/>
          </a:xfrm>
          <a:prstGeom prst="rect">
            <a:avLst/>
          </a:prstGeom>
        </p:spPr>
        <p:txBody>
          <a:bodyPr lIns="0" tIns="0" rIns="0" bIns="0" rtlCol="0" anchor="t">
            <a:spAutoFit/>
          </a:bodyPr>
          <a:lstStyle/>
          <a:p>
            <a:pPr algn="ctr">
              <a:lnSpc>
                <a:spcPts val="4023"/>
              </a:lnSpc>
            </a:pPr>
            <a:endParaRPr lang="en-US" sz="2200" dirty="0">
              <a:solidFill>
                <a:srgbClr val="000000"/>
              </a:solidFill>
              <a:latin typeface="Poppins"/>
            </a:endParaRPr>
          </a:p>
        </p:txBody>
      </p:sp>
    </p:spTree>
    <p:extLst>
      <p:ext uri="{BB962C8B-B14F-4D97-AF65-F5344CB8AC3E}">
        <p14:creationId xmlns:p14="http://schemas.microsoft.com/office/powerpoint/2010/main" val="178627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623710" y="-9005923"/>
            <a:ext cx="1088623" cy="19100469"/>
            <a:chOff x="0" y="-28575"/>
            <a:chExt cx="358107" cy="6283185"/>
          </a:xfrm>
        </p:grpSpPr>
        <p:sp>
          <p:nvSpPr>
            <p:cNvPr id="3" name="Freeform 3"/>
            <p:cNvSpPr/>
            <p:nvPr/>
          </p:nvSpPr>
          <p:spPr>
            <a:xfrm>
              <a:off x="0" y="112960"/>
              <a:ext cx="358107" cy="6015920"/>
            </a:xfrm>
            <a:custGeom>
              <a:avLst/>
              <a:gdLst/>
              <a:ahLst/>
              <a:cxnLst/>
              <a:rect l="l" t="t" r="r" b="b"/>
              <a:pathLst>
                <a:path w="358107" h="6254610">
                  <a:moveTo>
                    <a:pt x="35558" y="0"/>
                  </a:moveTo>
                  <a:lnTo>
                    <a:pt x="322549" y="0"/>
                  </a:lnTo>
                  <a:cubicBezTo>
                    <a:pt x="342187" y="0"/>
                    <a:pt x="358107" y="15920"/>
                    <a:pt x="358107" y="35558"/>
                  </a:cubicBezTo>
                  <a:lnTo>
                    <a:pt x="358107" y="6219052"/>
                  </a:lnTo>
                  <a:cubicBezTo>
                    <a:pt x="358107" y="6228483"/>
                    <a:pt x="354361" y="6237527"/>
                    <a:pt x="347693" y="6244196"/>
                  </a:cubicBezTo>
                  <a:cubicBezTo>
                    <a:pt x="341024" y="6250864"/>
                    <a:pt x="331980" y="6254610"/>
                    <a:pt x="322549" y="6254610"/>
                  </a:cubicBezTo>
                  <a:lnTo>
                    <a:pt x="35558" y="6254610"/>
                  </a:lnTo>
                  <a:cubicBezTo>
                    <a:pt x="26128" y="6254610"/>
                    <a:pt x="17083" y="6250864"/>
                    <a:pt x="10415" y="6244196"/>
                  </a:cubicBezTo>
                  <a:cubicBezTo>
                    <a:pt x="3746" y="6237527"/>
                    <a:pt x="0" y="6228483"/>
                    <a:pt x="0" y="6219052"/>
                  </a:cubicBezTo>
                  <a:lnTo>
                    <a:pt x="0" y="35558"/>
                  </a:lnTo>
                  <a:cubicBezTo>
                    <a:pt x="0" y="26128"/>
                    <a:pt x="3746" y="17083"/>
                    <a:pt x="10415" y="10415"/>
                  </a:cubicBezTo>
                  <a:cubicBezTo>
                    <a:pt x="17083" y="3746"/>
                    <a:pt x="26128" y="0"/>
                    <a:pt x="35558" y="0"/>
                  </a:cubicBezTo>
                  <a:close/>
                </a:path>
              </a:pathLst>
            </a:custGeom>
            <a:solidFill>
              <a:srgbClr val="D9D9D9"/>
            </a:solidFill>
            <a:ln cap="sq">
              <a:noFill/>
              <a:prstDash val="solid"/>
              <a:miter/>
            </a:ln>
          </p:spPr>
          <p:txBody>
            <a:bodyPr/>
            <a:lstStyle/>
            <a:p>
              <a:endParaRPr lang="en-US" dirty="0"/>
            </a:p>
          </p:txBody>
        </p:sp>
        <p:sp>
          <p:nvSpPr>
            <p:cNvPr id="4" name="TextBox 4"/>
            <p:cNvSpPr txBox="1"/>
            <p:nvPr/>
          </p:nvSpPr>
          <p:spPr>
            <a:xfrm>
              <a:off x="0" y="-28575"/>
              <a:ext cx="358107" cy="6283185"/>
            </a:xfrm>
            <a:prstGeom prst="rect">
              <a:avLst/>
            </a:prstGeom>
          </p:spPr>
          <p:txBody>
            <a:bodyPr lIns="20139" tIns="20139" rIns="20139" bIns="20139" rtlCol="0" anchor="ctr"/>
            <a:lstStyle/>
            <a:p>
              <a:pPr algn="ctr">
                <a:lnSpc>
                  <a:spcPts val="1109"/>
                </a:lnSpc>
              </a:pPr>
              <a:endParaRPr dirty="0"/>
            </a:p>
          </p:txBody>
        </p:sp>
      </p:grpSp>
      <p:sp>
        <p:nvSpPr>
          <p:cNvPr id="5" name="TextBox 5"/>
          <p:cNvSpPr txBox="1"/>
          <p:nvPr/>
        </p:nvSpPr>
        <p:spPr>
          <a:xfrm>
            <a:off x="2125563" y="-232943"/>
            <a:ext cx="14838382" cy="1125884"/>
          </a:xfrm>
          <a:prstGeom prst="rect">
            <a:avLst/>
          </a:prstGeom>
        </p:spPr>
        <p:txBody>
          <a:bodyPr lIns="0" tIns="0" rIns="0" bIns="0" rtlCol="0" anchor="t">
            <a:spAutoFit/>
          </a:bodyPr>
          <a:lstStyle/>
          <a:p>
            <a:pPr>
              <a:lnSpc>
                <a:spcPts val="9651"/>
              </a:lnSpc>
            </a:pPr>
            <a:r>
              <a:rPr lang="en-US" sz="4617" dirty="0">
                <a:solidFill>
                  <a:srgbClr val="000000"/>
                </a:solidFill>
                <a:latin typeface="Poppins"/>
              </a:rPr>
              <a:t>The End Result *</a:t>
            </a:r>
          </a:p>
        </p:txBody>
      </p:sp>
      <p:grpSp>
        <p:nvGrpSpPr>
          <p:cNvPr id="6" name="Group 6"/>
          <p:cNvGrpSpPr/>
          <p:nvPr/>
        </p:nvGrpSpPr>
        <p:grpSpPr>
          <a:xfrm rot="5400000">
            <a:off x="9198995" y="815786"/>
            <a:ext cx="9370683" cy="9571746"/>
            <a:chOff x="0" y="-28575"/>
            <a:chExt cx="3082529" cy="3148669"/>
          </a:xfrm>
        </p:grpSpPr>
        <p:sp>
          <p:nvSpPr>
            <p:cNvPr id="7" name="Freeform 7"/>
            <p:cNvSpPr/>
            <p:nvPr/>
          </p:nvSpPr>
          <p:spPr>
            <a:xfrm>
              <a:off x="0" y="105503"/>
              <a:ext cx="3082529" cy="3014591"/>
            </a:xfrm>
            <a:custGeom>
              <a:avLst/>
              <a:gdLst/>
              <a:ahLst/>
              <a:cxnLst/>
              <a:rect l="l" t="t" r="r" b="b"/>
              <a:pathLst>
                <a:path w="3025848" h="3120094">
                  <a:moveTo>
                    <a:pt x="4208" y="0"/>
                  </a:moveTo>
                  <a:lnTo>
                    <a:pt x="3021639" y="0"/>
                  </a:lnTo>
                  <a:cubicBezTo>
                    <a:pt x="3022755" y="0"/>
                    <a:pt x="3023826" y="443"/>
                    <a:pt x="3024615" y="1233"/>
                  </a:cubicBezTo>
                  <a:cubicBezTo>
                    <a:pt x="3025404" y="2022"/>
                    <a:pt x="3025848" y="3092"/>
                    <a:pt x="3025848" y="4208"/>
                  </a:cubicBezTo>
                  <a:lnTo>
                    <a:pt x="3025848" y="3115886"/>
                  </a:lnTo>
                  <a:cubicBezTo>
                    <a:pt x="3025848" y="3118210"/>
                    <a:pt x="3023963" y="3120094"/>
                    <a:pt x="3021639" y="3120094"/>
                  </a:cubicBezTo>
                  <a:lnTo>
                    <a:pt x="4208" y="3120094"/>
                  </a:lnTo>
                  <a:cubicBezTo>
                    <a:pt x="1884" y="3120094"/>
                    <a:pt x="0" y="3118210"/>
                    <a:pt x="0" y="3115886"/>
                  </a:cubicBezTo>
                  <a:lnTo>
                    <a:pt x="0" y="4208"/>
                  </a:lnTo>
                  <a:cubicBezTo>
                    <a:pt x="0" y="3092"/>
                    <a:pt x="443" y="2022"/>
                    <a:pt x="1233" y="1233"/>
                  </a:cubicBezTo>
                  <a:cubicBezTo>
                    <a:pt x="2022" y="443"/>
                    <a:pt x="3092" y="0"/>
                    <a:pt x="4208" y="0"/>
                  </a:cubicBezTo>
                  <a:close/>
                </a:path>
              </a:pathLst>
            </a:custGeom>
            <a:gradFill rotWithShape="1">
              <a:gsLst>
                <a:gs pos="0">
                  <a:srgbClr val="82F6F6">
                    <a:alpha val="100000"/>
                  </a:srgbClr>
                </a:gs>
                <a:gs pos="69000">
                  <a:srgbClr val="45F6F3">
                    <a:alpha val="100000"/>
                  </a:srgbClr>
                </a:gs>
                <a:gs pos="100000">
                  <a:srgbClr val="41EDE9">
                    <a:alpha val="100000"/>
                  </a:srgbClr>
                </a:gs>
              </a:gsLst>
              <a:lin ang="5400000"/>
            </a:gradFill>
            <a:ln cap="sq">
              <a:noFill/>
              <a:prstDash val="solid"/>
              <a:miter/>
            </a:ln>
          </p:spPr>
          <p:txBody>
            <a:bodyPr/>
            <a:lstStyle/>
            <a:p>
              <a:endParaRPr lang="en-US" dirty="0"/>
            </a:p>
          </p:txBody>
        </p:sp>
        <p:sp>
          <p:nvSpPr>
            <p:cNvPr id="8" name="TextBox 8"/>
            <p:cNvSpPr txBox="1"/>
            <p:nvPr/>
          </p:nvSpPr>
          <p:spPr>
            <a:xfrm>
              <a:off x="0" y="-28575"/>
              <a:ext cx="3025848" cy="3148669"/>
            </a:xfrm>
            <a:prstGeom prst="rect">
              <a:avLst/>
            </a:prstGeom>
          </p:spPr>
          <p:txBody>
            <a:bodyPr lIns="20139" tIns="20139" rIns="20139" bIns="20139" rtlCol="0" anchor="ctr"/>
            <a:lstStyle/>
            <a:p>
              <a:pPr algn="ctr">
                <a:lnSpc>
                  <a:spcPts val="1109"/>
                </a:lnSpc>
              </a:pPr>
              <a:endParaRPr dirty="0"/>
            </a:p>
          </p:txBody>
        </p:sp>
      </p:grpSp>
      <p:sp>
        <p:nvSpPr>
          <p:cNvPr id="9" name="TextBox 9"/>
          <p:cNvSpPr txBox="1"/>
          <p:nvPr/>
        </p:nvSpPr>
        <p:spPr>
          <a:xfrm>
            <a:off x="381517" y="1118704"/>
            <a:ext cx="8743071" cy="919606"/>
          </a:xfrm>
          <a:prstGeom prst="rect">
            <a:avLst/>
          </a:prstGeom>
        </p:spPr>
        <p:txBody>
          <a:bodyPr lIns="0" tIns="0" rIns="0" bIns="0" rtlCol="0" anchor="t">
            <a:spAutoFit/>
          </a:bodyPr>
          <a:lstStyle/>
          <a:p>
            <a:pPr>
              <a:lnSpc>
                <a:spcPts val="7849"/>
              </a:lnSpc>
            </a:pPr>
            <a:r>
              <a:rPr lang="en-US" sz="4700" dirty="0">
                <a:solidFill>
                  <a:srgbClr val="000000"/>
                </a:solidFill>
                <a:latin typeface="Open Sans Extra Bold"/>
              </a:rPr>
              <a:t>‘Work’</a:t>
            </a:r>
          </a:p>
        </p:txBody>
      </p:sp>
      <p:sp>
        <p:nvSpPr>
          <p:cNvPr id="10" name="TextBox 10"/>
          <p:cNvSpPr txBox="1"/>
          <p:nvPr/>
        </p:nvSpPr>
        <p:spPr>
          <a:xfrm>
            <a:off x="9544754" y="1192217"/>
            <a:ext cx="8743071" cy="919606"/>
          </a:xfrm>
          <a:prstGeom prst="rect">
            <a:avLst/>
          </a:prstGeom>
        </p:spPr>
        <p:txBody>
          <a:bodyPr lIns="0" tIns="0" rIns="0" bIns="0" rtlCol="0" anchor="t">
            <a:spAutoFit/>
          </a:bodyPr>
          <a:lstStyle/>
          <a:p>
            <a:pPr>
              <a:lnSpc>
                <a:spcPts val="7849"/>
              </a:lnSpc>
            </a:pPr>
            <a:r>
              <a:rPr lang="en-US" sz="4700" dirty="0">
                <a:solidFill>
                  <a:srgbClr val="000000"/>
                </a:solidFill>
                <a:latin typeface="Open Sans Extra Bold"/>
              </a:rPr>
              <a:t>VAWG </a:t>
            </a:r>
          </a:p>
        </p:txBody>
      </p:sp>
      <p:sp>
        <p:nvSpPr>
          <p:cNvPr id="11" name="TextBox 11"/>
          <p:cNvSpPr txBox="1"/>
          <p:nvPr/>
        </p:nvSpPr>
        <p:spPr>
          <a:xfrm>
            <a:off x="563215" y="2889053"/>
            <a:ext cx="8743071" cy="643633"/>
          </a:xfrm>
          <a:prstGeom prst="rect">
            <a:avLst/>
          </a:prstGeom>
        </p:spPr>
        <p:txBody>
          <a:bodyPr lIns="0" tIns="0" rIns="0" bIns="0" rtlCol="0" anchor="t">
            <a:spAutoFit/>
          </a:bodyPr>
          <a:lstStyle/>
          <a:p>
            <a:pPr marL="669301" lvl="1" indent="-334650">
              <a:lnSpc>
                <a:spcPts val="5177"/>
              </a:lnSpc>
              <a:buFont typeface="Arial"/>
              <a:buChar char="•"/>
            </a:pPr>
            <a:r>
              <a:rPr lang="en-US" sz="3100" dirty="0">
                <a:solidFill>
                  <a:srgbClr val="000000"/>
                </a:solidFill>
                <a:latin typeface="Poppins Bold"/>
              </a:rPr>
              <a:t>Increases</a:t>
            </a:r>
            <a:r>
              <a:rPr lang="en-US" sz="3100" dirty="0">
                <a:solidFill>
                  <a:srgbClr val="000000"/>
                </a:solidFill>
                <a:latin typeface="Poppins"/>
              </a:rPr>
              <a:t> Trafficking/Exploitation</a:t>
            </a:r>
          </a:p>
        </p:txBody>
      </p:sp>
      <p:sp>
        <p:nvSpPr>
          <p:cNvPr id="12" name="TextBox 12"/>
          <p:cNvSpPr txBox="1"/>
          <p:nvPr/>
        </p:nvSpPr>
        <p:spPr>
          <a:xfrm>
            <a:off x="543804" y="3637461"/>
            <a:ext cx="8743071" cy="643633"/>
          </a:xfrm>
          <a:prstGeom prst="rect">
            <a:avLst/>
          </a:prstGeom>
        </p:spPr>
        <p:txBody>
          <a:bodyPr lIns="0" tIns="0" rIns="0" bIns="0" rtlCol="0" anchor="t">
            <a:spAutoFit/>
          </a:bodyPr>
          <a:lstStyle/>
          <a:p>
            <a:pPr marL="669301" lvl="1" indent="-334650">
              <a:lnSpc>
                <a:spcPts val="5177"/>
              </a:lnSpc>
              <a:buFont typeface="Arial"/>
              <a:buChar char="•"/>
            </a:pPr>
            <a:r>
              <a:rPr lang="en-US" sz="3100" dirty="0">
                <a:solidFill>
                  <a:srgbClr val="000000"/>
                </a:solidFill>
                <a:latin typeface="Poppins Bold"/>
              </a:rPr>
              <a:t>Increases</a:t>
            </a:r>
            <a:r>
              <a:rPr lang="en-US" sz="3100" dirty="0">
                <a:solidFill>
                  <a:srgbClr val="000000"/>
                </a:solidFill>
                <a:latin typeface="Poppins"/>
              </a:rPr>
              <a:t> Illegal Trade</a:t>
            </a:r>
          </a:p>
        </p:txBody>
      </p:sp>
      <p:sp>
        <p:nvSpPr>
          <p:cNvPr id="13" name="TextBox 13"/>
          <p:cNvSpPr txBox="1"/>
          <p:nvPr/>
        </p:nvSpPr>
        <p:spPr>
          <a:xfrm>
            <a:off x="543804" y="5136803"/>
            <a:ext cx="8743071" cy="643633"/>
          </a:xfrm>
          <a:prstGeom prst="rect">
            <a:avLst/>
          </a:prstGeom>
        </p:spPr>
        <p:txBody>
          <a:bodyPr lIns="0" tIns="0" rIns="0" bIns="0" rtlCol="0" anchor="t">
            <a:spAutoFit/>
          </a:bodyPr>
          <a:lstStyle/>
          <a:p>
            <a:pPr marL="669301" lvl="1" indent="-334650">
              <a:lnSpc>
                <a:spcPts val="5177"/>
              </a:lnSpc>
              <a:buFont typeface="Arial"/>
              <a:buChar char="•"/>
            </a:pPr>
            <a:r>
              <a:rPr lang="en-US" sz="3100" dirty="0">
                <a:solidFill>
                  <a:srgbClr val="000000"/>
                </a:solidFill>
                <a:latin typeface="Poppins Bold"/>
              </a:rPr>
              <a:t>Increases</a:t>
            </a:r>
            <a:r>
              <a:rPr lang="en-US" sz="3100" dirty="0">
                <a:solidFill>
                  <a:srgbClr val="000000"/>
                </a:solidFill>
                <a:latin typeface="Poppins"/>
              </a:rPr>
              <a:t> Violence/Murder</a:t>
            </a:r>
          </a:p>
        </p:txBody>
      </p:sp>
      <p:sp>
        <p:nvSpPr>
          <p:cNvPr id="14" name="TextBox 14"/>
          <p:cNvSpPr txBox="1"/>
          <p:nvPr/>
        </p:nvSpPr>
        <p:spPr>
          <a:xfrm>
            <a:off x="524392" y="7403602"/>
            <a:ext cx="8743071" cy="643633"/>
          </a:xfrm>
          <a:prstGeom prst="rect">
            <a:avLst/>
          </a:prstGeom>
        </p:spPr>
        <p:txBody>
          <a:bodyPr lIns="0" tIns="0" rIns="0" bIns="0" rtlCol="0" anchor="t">
            <a:spAutoFit/>
          </a:bodyPr>
          <a:lstStyle/>
          <a:p>
            <a:pPr marL="669301" lvl="1" indent="-334650">
              <a:lnSpc>
                <a:spcPts val="5177"/>
              </a:lnSpc>
              <a:buFont typeface="Arial"/>
              <a:buChar char="•"/>
            </a:pPr>
            <a:r>
              <a:rPr lang="en-US" sz="3100" dirty="0">
                <a:solidFill>
                  <a:srgbClr val="000000"/>
                </a:solidFill>
                <a:latin typeface="Poppins"/>
              </a:rPr>
              <a:t>Sex Sellers still </a:t>
            </a:r>
            <a:r>
              <a:rPr lang="en-US" sz="3100" dirty="0">
                <a:solidFill>
                  <a:srgbClr val="000000"/>
                </a:solidFill>
                <a:latin typeface="Poppins Bold"/>
              </a:rPr>
              <a:t>criminalised </a:t>
            </a:r>
          </a:p>
        </p:txBody>
      </p:sp>
      <p:sp>
        <p:nvSpPr>
          <p:cNvPr id="15" name="TextBox 15"/>
          <p:cNvSpPr txBox="1"/>
          <p:nvPr/>
        </p:nvSpPr>
        <p:spPr>
          <a:xfrm>
            <a:off x="543804" y="8085335"/>
            <a:ext cx="8743071" cy="643633"/>
          </a:xfrm>
          <a:prstGeom prst="rect">
            <a:avLst/>
          </a:prstGeom>
        </p:spPr>
        <p:txBody>
          <a:bodyPr lIns="0" tIns="0" rIns="0" bIns="0" rtlCol="0" anchor="t">
            <a:spAutoFit/>
          </a:bodyPr>
          <a:lstStyle/>
          <a:p>
            <a:pPr marL="669301" lvl="1" indent="-334650">
              <a:lnSpc>
                <a:spcPts val="5177"/>
              </a:lnSpc>
              <a:buFont typeface="Arial"/>
              <a:buChar char="•"/>
            </a:pPr>
            <a:r>
              <a:rPr lang="en-US" sz="3100" dirty="0">
                <a:solidFill>
                  <a:srgbClr val="000000"/>
                </a:solidFill>
                <a:latin typeface="Poppins Bold"/>
              </a:rPr>
              <a:t>Decreases</a:t>
            </a:r>
            <a:r>
              <a:rPr lang="en-US" sz="3100" dirty="0">
                <a:solidFill>
                  <a:srgbClr val="000000"/>
                </a:solidFill>
                <a:latin typeface="Poppins"/>
              </a:rPr>
              <a:t> Sex Seller Income/Safety</a:t>
            </a:r>
          </a:p>
        </p:txBody>
      </p:sp>
      <p:sp>
        <p:nvSpPr>
          <p:cNvPr id="16" name="TextBox 16"/>
          <p:cNvSpPr txBox="1"/>
          <p:nvPr/>
        </p:nvSpPr>
        <p:spPr>
          <a:xfrm>
            <a:off x="543804" y="8801655"/>
            <a:ext cx="8743071" cy="643633"/>
          </a:xfrm>
          <a:prstGeom prst="rect">
            <a:avLst/>
          </a:prstGeom>
        </p:spPr>
        <p:txBody>
          <a:bodyPr lIns="0" tIns="0" rIns="0" bIns="0" rtlCol="0" anchor="t">
            <a:spAutoFit/>
          </a:bodyPr>
          <a:lstStyle/>
          <a:p>
            <a:pPr marL="669301" lvl="1" indent="-334650">
              <a:lnSpc>
                <a:spcPts val="5177"/>
              </a:lnSpc>
              <a:buFont typeface="Arial"/>
              <a:buChar char="•"/>
            </a:pPr>
            <a:r>
              <a:rPr lang="en-US" sz="3100" dirty="0">
                <a:solidFill>
                  <a:srgbClr val="000000"/>
                </a:solidFill>
                <a:latin typeface="Poppins Bold"/>
              </a:rPr>
              <a:t>90% still want to Exit</a:t>
            </a:r>
          </a:p>
        </p:txBody>
      </p:sp>
      <p:sp>
        <p:nvSpPr>
          <p:cNvPr id="17" name="TextBox 17"/>
          <p:cNvSpPr txBox="1"/>
          <p:nvPr/>
        </p:nvSpPr>
        <p:spPr>
          <a:xfrm>
            <a:off x="534279" y="9550063"/>
            <a:ext cx="8743071" cy="643633"/>
          </a:xfrm>
          <a:prstGeom prst="rect">
            <a:avLst/>
          </a:prstGeom>
        </p:spPr>
        <p:txBody>
          <a:bodyPr lIns="0" tIns="0" rIns="0" bIns="0" rtlCol="0" anchor="t">
            <a:spAutoFit/>
          </a:bodyPr>
          <a:lstStyle/>
          <a:p>
            <a:pPr marL="669301" lvl="1" indent="-334650">
              <a:lnSpc>
                <a:spcPts val="5177"/>
              </a:lnSpc>
              <a:buFont typeface="Arial"/>
              <a:buChar char="•"/>
            </a:pPr>
            <a:r>
              <a:rPr lang="en-US" sz="3100" dirty="0">
                <a:solidFill>
                  <a:srgbClr val="000000"/>
                </a:solidFill>
                <a:latin typeface="Poppins Bold"/>
              </a:rPr>
              <a:t>No Exit Support </a:t>
            </a:r>
            <a:r>
              <a:rPr lang="en-US" sz="3100" dirty="0">
                <a:solidFill>
                  <a:srgbClr val="000000"/>
                </a:solidFill>
                <a:latin typeface="Poppins"/>
              </a:rPr>
              <a:t>as ‘Just Work’</a:t>
            </a:r>
          </a:p>
        </p:txBody>
      </p:sp>
      <p:sp>
        <p:nvSpPr>
          <p:cNvPr id="18" name="TextBox 18"/>
          <p:cNvSpPr txBox="1"/>
          <p:nvPr/>
        </p:nvSpPr>
        <p:spPr>
          <a:xfrm>
            <a:off x="9411042" y="9300467"/>
            <a:ext cx="8743071" cy="643633"/>
          </a:xfrm>
          <a:prstGeom prst="rect">
            <a:avLst/>
          </a:prstGeom>
        </p:spPr>
        <p:txBody>
          <a:bodyPr lIns="0" tIns="0" rIns="0" bIns="0" rtlCol="0" anchor="t">
            <a:spAutoFit/>
          </a:bodyPr>
          <a:lstStyle/>
          <a:p>
            <a:pPr marL="669301" lvl="1" indent="-334650">
              <a:lnSpc>
                <a:spcPts val="5177"/>
              </a:lnSpc>
              <a:buFont typeface="Arial"/>
              <a:buChar char="•"/>
            </a:pPr>
            <a:r>
              <a:rPr lang="en-US" sz="3100" dirty="0">
                <a:solidFill>
                  <a:srgbClr val="000000"/>
                </a:solidFill>
                <a:latin typeface="Poppins"/>
              </a:rPr>
              <a:t>The 90% </a:t>
            </a:r>
            <a:r>
              <a:rPr lang="en-US" sz="3100" dirty="0">
                <a:solidFill>
                  <a:srgbClr val="000000"/>
                </a:solidFill>
                <a:latin typeface="Poppins Bold"/>
              </a:rPr>
              <a:t>supported to Exit</a:t>
            </a:r>
          </a:p>
        </p:txBody>
      </p:sp>
      <p:sp>
        <p:nvSpPr>
          <p:cNvPr id="19" name="TextBox 19"/>
          <p:cNvSpPr txBox="1"/>
          <p:nvPr/>
        </p:nvSpPr>
        <p:spPr>
          <a:xfrm>
            <a:off x="9411042" y="2352317"/>
            <a:ext cx="8743071" cy="643633"/>
          </a:xfrm>
          <a:prstGeom prst="rect">
            <a:avLst/>
          </a:prstGeom>
        </p:spPr>
        <p:txBody>
          <a:bodyPr lIns="0" tIns="0" rIns="0" bIns="0" rtlCol="0" anchor="t">
            <a:spAutoFit/>
          </a:bodyPr>
          <a:lstStyle/>
          <a:p>
            <a:pPr marL="669301" lvl="1" indent="-334650">
              <a:lnSpc>
                <a:spcPts val="5177"/>
              </a:lnSpc>
              <a:buFont typeface="Arial"/>
              <a:buChar char="•"/>
            </a:pPr>
            <a:r>
              <a:rPr lang="en-US" sz="3100" dirty="0">
                <a:solidFill>
                  <a:srgbClr val="000000"/>
                </a:solidFill>
                <a:latin typeface="Poppins Bold"/>
              </a:rPr>
              <a:t>Decreases </a:t>
            </a:r>
            <a:r>
              <a:rPr lang="en-US" sz="3100" dirty="0">
                <a:solidFill>
                  <a:srgbClr val="000000"/>
                </a:solidFill>
                <a:latin typeface="Poppins"/>
              </a:rPr>
              <a:t>Demand</a:t>
            </a:r>
          </a:p>
        </p:txBody>
      </p:sp>
      <p:sp>
        <p:nvSpPr>
          <p:cNvPr id="20" name="TextBox 20"/>
          <p:cNvSpPr txBox="1"/>
          <p:nvPr/>
        </p:nvSpPr>
        <p:spPr>
          <a:xfrm>
            <a:off x="9411217" y="5030905"/>
            <a:ext cx="8743071" cy="643633"/>
          </a:xfrm>
          <a:prstGeom prst="rect">
            <a:avLst/>
          </a:prstGeom>
        </p:spPr>
        <p:txBody>
          <a:bodyPr lIns="0" tIns="0" rIns="0" bIns="0" rtlCol="0" anchor="t">
            <a:spAutoFit/>
          </a:bodyPr>
          <a:lstStyle/>
          <a:p>
            <a:pPr marL="669301" lvl="1" indent="-334650">
              <a:lnSpc>
                <a:spcPts val="5177"/>
              </a:lnSpc>
              <a:buFont typeface="Arial"/>
              <a:buChar char="•"/>
            </a:pPr>
            <a:r>
              <a:rPr lang="en-US" sz="3100" dirty="0">
                <a:solidFill>
                  <a:srgbClr val="000000"/>
                </a:solidFill>
                <a:latin typeface="Poppins Bold"/>
              </a:rPr>
              <a:t>Decreases</a:t>
            </a:r>
            <a:r>
              <a:rPr lang="en-US" sz="3100" dirty="0">
                <a:solidFill>
                  <a:srgbClr val="000000"/>
                </a:solidFill>
                <a:latin typeface="Poppins"/>
              </a:rPr>
              <a:t> Violence/Murder</a:t>
            </a:r>
          </a:p>
        </p:txBody>
      </p:sp>
      <p:sp>
        <p:nvSpPr>
          <p:cNvPr id="21" name="TextBox 21"/>
          <p:cNvSpPr txBox="1"/>
          <p:nvPr/>
        </p:nvSpPr>
        <p:spPr>
          <a:xfrm>
            <a:off x="9411042" y="8462267"/>
            <a:ext cx="10171821" cy="643633"/>
          </a:xfrm>
          <a:prstGeom prst="rect">
            <a:avLst/>
          </a:prstGeom>
        </p:spPr>
        <p:txBody>
          <a:bodyPr lIns="0" tIns="0" rIns="0" bIns="0" rtlCol="0" anchor="t">
            <a:spAutoFit/>
          </a:bodyPr>
          <a:lstStyle/>
          <a:p>
            <a:pPr marL="669301" lvl="1" indent="-334650">
              <a:lnSpc>
                <a:spcPts val="5177"/>
              </a:lnSpc>
              <a:buFont typeface="Arial"/>
              <a:buChar char="•"/>
            </a:pPr>
            <a:r>
              <a:rPr lang="en-US" sz="3100" dirty="0">
                <a:solidFill>
                  <a:srgbClr val="000000"/>
                </a:solidFill>
                <a:latin typeface="Poppins Bold"/>
              </a:rPr>
              <a:t>Increases</a:t>
            </a:r>
            <a:r>
              <a:rPr lang="en-US" sz="3100" dirty="0">
                <a:solidFill>
                  <a:srgbClr val="000000"/>
                </a:solidFill>
                <a:latin typeface="Poppins"/>
              </a:rPr>
              <a:t> income/safety of Sex Sellers</a:t>
            </a:r>
          </a:p>
        </p:txBody>
      </p:sp>
      <p:sp>
        <p:nvSpPr>
          <p:cNvPr id="22" name="TextBox 22"/>
          <p:cNvSpPr txBox="1"/>
          <p:nvPr/>
        </p:nvSpPr>
        <p:spPr>
          <a:xfrm>
            <a:off x="9411217" y="3307835"/>
            <a:ext cx="8743071" cy="643633"/>
          </a:xfrm>
          <a:prstGeom prst="rect">
            <a:avLst/>
          </a:prstGeom>
        </p:spPr>
        <p:txBody>
          <a:bodyPr lIns="0" tIns="0" rIns="0" bIns="0" rtlCol="0" anchor="t">
            <a:spAutoFit/>
          </a:bodyPr>
          <a:lstStyle/>
          <a:p>
            <a:pPr marL="669301" lvl="1" indent="-334650">
              <a:lnSpc>
                <a:spcPts val="5177"/>
              </a:lnSpc>
              <a:buFont typeface="Arial"/>
              <a:buChar char="•"/>
            </a:pPr>
            <a:r>
              <a:rPr lang="en-US" sz="3100" dirty="0">
                <a:solidFill>
                  <a:srgbClr val="000000"/>
                </a:solidFill>
                <a:latin typeface="Poppins Bold"/>
              </a:rPr>
              <a:t>Decreases</a:t>
            </a:r>
            <a:r>
              <a:rPr lang="en-US" sz="3100" dirty="0">
                <a:solidFill>
                  <a:srgbClr val="000000"/>
                </a:solidFill>
                <a:latin typeface="Poppins"/>
              </a:rPr>
              <a:t> Trafficking/Exploitation</a:t>
            </a:r>
          </a:p>
        </p:txBody>
      </p:sp>
      <p:sp>
        <p:nvSpPr>
          <p:cNvPr id="23" name="TextBox 23"/>
          <p:cNvSpPr txBox="1"/>
          <p:nvPr/>
        </p:nvSpPr>
        <p:spPr>
          <a:xfrm>
            <a:off x="9439979" y="7624067"/>
            <a:ext cx="8743071" cy="643633"/>
          </a:xfrm>
          <a:prstGeom prst="rect">
            <a:avLst/>
          </a:prstGeom>
        </p:spPr>
        <p:txBody>
          <a:bodyPr lIns="0" tIns="0" rIns="0" bIns="0" rtlCol="0" anchor="t">
            <a:spAutoFit/>
          </a:bodyPr>
          <a:lstStyle/>
          <a:p>
            <a:pPr marL="669301" lvl="1" indent="-334650">
              <a:lnSpc>
                <a:spcPts val="5177"/>
              </a:lnSpc>
              <a:buFont typeface="Arial"/>
              <a:buChar char="•"/>
            </a:pPr>
            <a:r>
              <a:rPr lang="en-US" sz="3100" dirty="0">
                <a:solidFill>
                  <a:srgbClr val="000000"/>
                </a:solidFill>
                <a:latin typeface="Poppins"/>
              </a:rPr>
              <a:t>Sex Sellers </a:t>
            </a:r>
            <a:r>
              <a:rPr lang="en-US" sz="3100" dirty="0">
                <a:solidFill>
                  <a:srgbClr val="000000"/>
                </a:solidFill>
                <a:latin typeface="Poppins Bold"/>
              </a:rPr>
              <a:t>Not Criminalised</a:t>
            </a:r>
          </a:p>
        </p:txBody>
      </p:sp>
      <p:sp>
        <p:nvSpPr>
          <p:cNvPr id="24" name="TextBox 24"/>
          <p:cNvSpPr txBox="1"/>
          <p:nvPr/>
        </p:nvSpPr>
        <p:spPr>
          <a:xfrm>
            <a:off x="9420742" y="5926573"/>
            <a:ext cx="8743071" cy="643633"/>
          </a:xfrm>
          <a:prstGeom prst="rect">
            <a:avLst/>
          </a:prstGeom>
        </p:spPr>
        <p:txBody>
          <a:bodyPr lIns="0" tIns="0" rIns="0" bIns="0" rtlCol="0" anchor="t">
            <a:spAutoFit/>
          </a:bodyPr>
          <a:lstStyle/>
          <a:p>
            <a:pPr marL="669301" lvl="1" indent="-334650">
              <a:lnSpc>
                <a:spcPts val="5177"/>
              </a:lnSpc>
              <a:buFont typeface="Arial"/>
              <a:buChar char="•"/>
            </a:pPr>
            <a:r>
              <a:rPr lang="en-US" sz="3100" dirty="0">
                <a:solidFill>
                  <a:srgbClr val="000000"/>
                </a:solidFill>
                <a:latin typeface="Poppins"/>
              </a:rPr>
              <a:t>Organised crime </a:t>
            </a:r>
            <a:r>
              <a:rPr lang="en-US" sz="3100" dirty="0">
                <a:solidFill>
                  <a:srgbClr val="000000"/>
                </a:solidFill>
                <a:latin typeface="Poppins Bold"/>
              </a:rPr>
              <a:t>Not Enabled</a:t>
            </a:r>
          </a:p>
        </p:txBody>
      </p:sp>
      <p:sp>
        <p:nvSpPr>
          <p:cNvPr id="25" name="TextBox 25"/>
          <p:cNvSpPr txBox="1"/>
          <p:nvPr/>
        </p:nvSpPr>
        <p:spPr>
          <a:xfrm>
            <a:off x="563215" y="5906786"/>
            <a:ext cx="8743071" cy="643633"/>
          </a:xfrm>
          <a:prstGeom prst="rect">
            <a:avLst/>
          </a:prstGeom>
        </p:spPr>
        <p:txBody>
          <a:bodyPr lIns="0" tIns="0" rIns="0" bIns="0" rtlCol="0" anchor="t">
            <a:spAutoFit/>
          </a:bodyPr>
          <a:lstStyle/>
          <a:p>
            <a:pPr marL="669301" lvl="1" indent="-334650">
              <a:lnSpc>
                <a:spcPts val="5177"/>
              </a:lnSpc>
              <a:buFont typeface="Arial"/>
              <a:buChar char="•"/>
            </a:pPr>
            <a:r>
              <a:rPr lang="en-US" sz="3100" dirty="0">
                <a:solidFill>
                  <a:srgbClr val="000000"/>
                </a:solidFill>
                <a:latin typeface="Poppins Bold"/>
              </a:rPr>
              <a:t>Enables </a:t>
            </a:r>
            <a:r>
              <a:rPr lang="en-US" sz="3100" dirty="0">
                <a:solidFill>
                  <a:srgbClr val="000000"/>
                </a:solidFill>
                <a:latin typeface="Poppins"/>
              </a:rPr>
              <a:t>Organised Crime</a:t>
            </a:r>
          </a:p>
        </p:txBody>
      </p:sp>
      <p:sp>
        <p:nvSpPr>
          <p:cNvPr id="26" name="TextBox 26"/>
          <p:cNvSpPr txBox="1"/>
          <p:nvPr/>
        </p:nvSpPr>
        <p:spPr>
          <a:xfrm>
            <a:off x="563215" y="4366819"/>
            <a:ext cx="8743071" cy="643633"/>
          </a:xfrm>
          <a:prstGeom prst="rect">
            <a:avLst/>
          </a:prstGeom>
        </p:spPr>
        <p:txBody>
          <a:bodyPr lIns="0" tIns="0" rIns="0" bIns="0" rtlCol="0" anchor="t">
            <a:spAutoFit/>
          </a:bodyPr>
          <a:lstStyle/>
          <a:p>
            <a:pPr marL="669301" lvl="1" indent="-334650">
              <a:lnSpc>
                <a:spcPts val="5177"/>
              </a:lnSpc>
              <a:buFont typeface="Arial"/>
              <a:buChar char="•"/>
            </a:pPr>
            <a:r>
              <a:rPr lang="en-US" sz="3100" dirty="0">
                <a:solidFill>
                  <a:srgbClr val="000000"/>
                </a:solidFill>
                <a:latin typeface="Poppins Bold"/>
              </a:rPr>
              <a:t>Increases</a:t>
            </a:r>
            <a:r>
              <a:rPr lang="en-US" sz="3100" dirty="0">
                <a:solidFill>
                  <a:srgbClr val="000000"/>
                </a:solidFill>
                <a:latin typeface="Poppins"/>
              </a:rPr>
              <a:t> Child Prostitution</a:t>
            </a:r>
          </a:p>
        </p:txBody>
      </p:sp>
      <p:sp>
        <p:nvSpPr>
          <p:cNvPr id="27" name="TextBox 27"/>
          <p:cNvSpPr txBox="1"/>
          <p:nvPr/>
        </p:nvSpPr>
        <p:spPr>
          <a:xfrm>
            <a:off x="9411042" y="4231123"/>
            <a:ext cx="8743071" cy="643633"/>
          </a:xfrm>
          <a:prstGeom prst="rect">
            <a:avLst/>
          </a:prstGeom>
        </p:spPr>
        <p:txBody>
          <a:bodyPr lIns="0" tIns="0" rIns="0" bIns="0" rtlCol="0" anchor="t">
            <a:spAutoFit/>
          </a:bodyPr>
          <a:lstStyle/>
          <a:p>
            <a:pPr marL="669301" lvl="1" indent="-334650">
              <a:lnSpc>
                <a:spcPts val="5177"/>
              </a:lnSpc>
              <a:buFont typeface="Arial"/>
              <a:buChar char="•"/>
            </a:pPr>
            <a:r>
              <a:rPr lang="en-US" sz="3100" dirty="0">
                <a:solidFill>
                  <a:srgbClr val="000000"/>
                </a:solidFill>
                <a:latin typeface="Poppins Bold"/>
              </a:rPr>
              <a:t>Decreases</a:t>
            </a:r>
            <a:r>
              <a:rPr lang="en-US" sz="3100" dirty="0">
                <a:solidFill>
                  <a:srgbClr val="000000"/>
                </a:solidFill>
                <a:latin typeface="Poppins"/>
              </a:rPr>
              <a:t> Child Prostitution</a:t>
            </a:r>
          </a:p>
        </p:txBody>
      </p:sp>
      <p:sp>
        <p:nvSpPr>
          <p:cNvPr id="28" name="TextBox 28"/>
          <p:cNvSpPr txBox="1"/>
          <p:nvPr/>
        </p:nvSpPr>
        <p:spPr>
          <a:xfrm>
            <a:off x="563215" y="2167334"/>
            <a:ext cx="8743071" cy="643633"/>
          </a:xfrm>
          <a:prstGeom prst="rect">
            <a:avLst/>
          </a:prstGeom>
        </p:spPr>
        <p:txBody>
          <a:bodyPr lIns="0" tIns="0" rIns="0" bIns="0" rtlCol="0" anchor="t">
            <a:spAutoFit/>
          </a:bodyPr>
          <a:lstStyle/>
          <a:p>
            <a:pPr marL="669301" lvl="1" indent="-334650">
              <a:lnSpc>
                <a:spcPts val="5177"/>
              </a:lnSpc>
              <a:buFont typeface="Arial"/>
              <a:buChar char="•"/>
            </a:pPr>
            <a:r>
              <a:rPr lang="en-US" sz="3100" dirty="0">
                <a:solidFill>
                  <a:srgbClr val="000000"/>
                </a:solidFill>
                <a:latin typeface="Poppins Bold"/>
              </a:rPr>
              <a:t>Increases</a:t>
            </a:r>
            <a:r>
              <a:rPr lang="en-US" sz="3100" dirty="0">
                <a:solidFill>
                  <a:srgbClr val="000000"/>
                </a:solidFill>
                <a:latin typeface="Poppins"/>
              </a:rPr>
              <a:t> Demand</a:t>
            </a:r>
          </a:p>
        </p:txBody>
      </p:sp>
      <p:sp>
        <p:nvSpPr>
          <p:cNvPr id="30" name="TextBox 30"/>
          <p:cNvSpPr txBox="1"/>
          <p:nvPr/>
        </p:nvSpPr>
        <p:spPr>
          <a:xfrm>
            <a:off x="563215" y="6674244"/>
            <a:ext cx="8743071" cy="643633"/>
          </a:xfrm>
          <a:prstGeom prst="rect">
            <a:avLst/>
          </a:prstGeom>
        </p:spPr>
        <p:txBody>
          <a:bodyPr lIns="0" tIns="0" rIns="0" bIns="0" rtlCol="0" anchor="t">
            <a:spAutoFit/>
          </a:bodyPr>
          <a:lstStyle/>
          <a:p>
            <a:pPr marL="669301" lvl="1" indent="-334650">
              <a:lnSpc>
                <a:spcPts val="5177"/>
              </a:lnSpc>
              <a:buFont typeface="Arial"/>
              <a:buChar char="•"/>
            </a:pPr>
            <a:r>
              <a:rPr lang="en-US" sz="3100" dirty="0">
                <a:solidFill>
                  <a:srgbClr val="000000"/>
                </a:solidFill>
                <a:latin typeface="Poppins Bold"/>
              </a:rPr>
              <a:t>Impossible to Police</a:t>
            </a:r>
          </a:p>
        </p:txBody>
      </p:sp>
      <p:sp>
        <p:nvSpPr>
          <p:cNvPr id="31" name="TextBox 31"/>
          <p:cNvSpPr txBox="1"/>
          <p:nvPr/>
        </p:nvSpPr>
        <p:spPr>
          <a:xfrm>
            <a:off x="9420742" y="6702819"/>
            <a:ext cx="8743071" cy="643633"/>
          </a:xfrm>
          <a:prstGeom prst="rect">
            <a:avLst/>
          </a:prstGeom>
        </p:spPr>
        <p:txBody>
          <a:bodyPr lIns="0" tIns="0" rIns="0" bIns="0" rtlCol="0" anchor="t">
            <a:spAutoFit/>
          </a:bodyPr>
          <a:lstStyle/>
          <a:p>
            <a:pPr marL="669301" lvl="1" indent="-334650">
              <a:lnSpc>
                <a:spcPts val="5177"/>
              </a:lnSpc>
              <a:buFont typeface="Arial"/>
              <a:buChar char="•"/>
            </a:pPr>
            <a:r>
              <a:rPr lang="en-US" sz="3100" dirty="0">
                <a:solidFill>
                  <a:srgbClr val="000000"/>
                </a:solidFill>
                <a:latin typeface="Poppins Bold"/>
              </a:rPr>
              <a:t>Possible to Police</a:t>
            </a:r>
          </a:p>
        </p:txBody>
      </p:sp>
      <p:sp>
        <p:nvSpPr>
          <p:cNvPr id="32" name="Freeform 26">
            <a:extLst>
              <a:ext uri="{FF2B5EF4-FFF2-40B4-BE49-F238E27FC236}">
                <a16:creationId xmlns:a16="http://schemas.microsoft.com/office/drawing/2014/main" id="{8BC3110A-2816-F36F-F2BD-A580D1BEDB26}"/>
              </a:ext>
            </a:extLst>
          </p:cNvPr>
          <p:cNvSpPr/>
          <p:nvPr/>
        </p:nvSpPr>
        <p:spPr>
          <a:xfrm>
            <a:off x="387634" y="-31772"/>
            <a:ext cx="1031216" cy="1085964"/>
          </a:xfrm>
          <a:custGeom>
            <a:avLst/>
            <a:gdLst/>
            <a:ahLst/>
            <a:cxnLst/>
            <a:rect l="l" t="t" r="r" b="b"/>
            <a:pathLst>
              <a:path w="1230582" h="1230582">
                <a:moveTo>
                  <a:pt x="0" y="0"/>
                </a:moveTo>
                <a:lnTo>
                  <a:pt x="1230582" y="0"/>
                </a:lnTo>
                <a:lnTo>
                  <a:pt x="1230582" y="1230582"/>
                </a:lnTo>
                <a:lnTo>
                  <a:pt x="0" y="12305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Tree>
    <p:extLst>
      <p:ext uri="{BB962C8B-B14F-4D97-AF65-F5344CB8AC3E}">
        <p14:creationId xmlns:p14="http://schemas.microsoft.com/office/powerpoint/2010/main" val="3535676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592239" y="0"/>
            <a:ext cx="14695761" cy="10287000"/>
          </a:xfrm>
          <a:custGeom>
            <a:avLst/>
            <a:gdLst/>
            <a:ahLst/>
            <a:cxnLst/>
            <a:rect l="l" t="t" r="r" b="b"/>
            <a:pathLst>
              <a:path w="14695761" h="10961412">
                <a:moveTo>
                  <a:pt x="0" y="0"/>
                </a:moveTo>
                <a:lnTo>
                  <a:pt x="14695761" y="0"/>
                </a:lnTo>
                <a:lnTo>
                  <a:pt x="14695761" y="10961412"/>
                </a:lnTo>
                <a:lnTo>
                  <a:pt x="0" y="10961412"/>
                </a:lnTo>
                <a:lnTo>
                  <a:pt x="0" y="0"/>
                </a:lnTo>
                <a:close/>
              </a:path>
            </a:pathLst>
          </a:custGeom>
          <a:blipFill>
            <a:blip r:embed="rId3"/>
            <a:stretch>
              <a:fillRect b="-3174"/>
            </a:stretch>
          </a:blipFill>
        </p:spPr>
        <p:txBody>
          <a:bodyPr/>
          <a:lstStyle/>
          <a:p>
            <a:endParaRPr lang="en-US" dirty="0"/>
          </a:p>
        </p:txBody>
      </p:sp>
      <p:grpSp>
        <p:nvGrpSpPr>
          <p:cNvPr id="3" name="Group 3"/>
          <p:cNvGrpSpPr/>
          <p:nvPr/>
        </p:nvGrpSpPr>
        <p:grpSpPr>
          <a:xfrm rot="5400000">
            <a:off x="-372566" y="5439866"/>
            <a:ext cx="5480706" cy="4887974"/>
            <a:chOff x="0" y="-28575"/>
            <a:chExt cx="1802903" cy="1607921"/>
          </a:xfrm>
        </p:grpSpPr>
        <p:sp>
          <p:nvSpPr>
            <p:cNvPr id="4" name="Freeform 4"/>
            <p:cNvSpPr/>
            <p:nvPr/>
          </p:nvSpPr>
          <p:spPr>
            <a:xfrm>
              <a:off x="0" y="0"/>
              <a:ext cx="1691978" cy="1579346"/>
            </a:xfrm>
            <a:custGeom>
              <a:avLst/>
              <a:gdLst/>
              <a:ahLst/>
              <a:cxnLst/>
              <a:rect l="l" t="t" r="r" b="b"/>
              <a:pathLst>
                <a:path w="1802903" h="1579346">
                  <a:moveTo>
                    <a:pt x="7063" y="0"/>
                  </a:moveTo>
                  <a:lnTo>
                    <a:pt x="1795840" y="0"/>
                  </a:lnTo>
                  <a:cubicBezTo>
                    <a:pt x="1797713" y="0"/>
                    <a:pt x="1799510" y="744"/>
                    <a:pt x="1800834" y="2069"/>
                  </a:cubicBezTo>
                  <a:cubicBezTo>
                    <a:pt x="1802159" y="3393"/>
                    <a:pt x="1802903" y="5190"/>
                    <a:pt x="1802903" y="7063"/>
                  </a:cubicBezTo>
                  <a:lnTo>
                    <a:pt x="1802903" y="1572283"/>
                  </a:lnTo>
                  <a:cubicBezTo>
                    <a:pt x="1802903" y="1574156"/>
                    <a:pt x="1802159" y="1575953"/>
                    <a:pt x="1800834" y="1577277"/>
                  </a:cubicBezTo>
                  <a:cubicBezTo>
                    <a:pt x="1799510" y="1578602"/>
                    <a:pt x="1797713" y="1579346"/>
                    <a:pt x="1795840" y="1579346"/>
                  </a:cubicBezTo>
                  <a:lnTo>
                    <a:pt x="7063" y="1579346"/>
                  </a:lnTo>
                  <a:cubicBezTo>
                    <a:pt x="5190" y="1579346"/>
                    <a:pt x="3393" y="1578602"/>
                    <a:pt x="2069" y="1577277"/>
                  </a:cubicBezTo>
                  <a:cubicBezTo>
                    <a:pt x="744" y="1575953"/>
                    <a:pt x="0" y="1574156"/>
                    <a:pt x="0" y="1572283"/>
                  </a:cubicBezTo>
                  <a:lnTo>
                    <a:pt x="0" y="7063"/>
                  </a:lnTo>
                  <a:cubicBezTo>
                    <a:pt x="0" y="5190"/>
                    <a:pt x="744" y="3393"/>
                    <a:pt x="2069" y="2069"/>
                  </a:cubicBezTo>
                  <a:cubicBezTo>
                    <a:pt x="3393" y="744"/>
                    <a:pt x="5190" y="0"/>
                    <a:pt x="7063" y="0"/>
                  </a:cubicBezTo>
                  <a:close/>
                </a:path>
              </a:pathLst>
            </a:custGeom>
            <a:solidFill>
              <a:srgbClr val="D9D9D9"/>
            </a:solidFill>
            <a:ln cap="sq">
              <a:noFill/>
              <a:prstDash val="solid"/>
              <a:miter/>
            </a:ln>
          </p:spPr>
          <p:txBody>
            <a:bodyPr/>
            <a:lstStyle/>
            <a:p>
              <a:endParaRPr lang="en-US" dirty="0"/>
            </a:p>
          </p:txBody>
        </p:sp>
        <p:sp>
          <p:nvSpPr>
            <p:cNvPr id="5" name="TextBox 5"/>
            <p:cNvSpPr txBox="1"/>
            <p:nvPr/>
          </p:nvSpPr>
          <p:spPr>
            <a:xfrm>
              <a:off x="0" y="-28575"/>
              <a:ext cx="1802903" cy="1607921"/>
            </a:xfrm>
            <a:prstGeom prst="rect">
              <a:avLst/>
            </a:prstGeom>
          </p:spPr>
          <p:txBody>
            <a:bodyPr lIns="20139" tIns="20139" rIns="20139" bIns="20139" rtlCol="0" anchor="ctr"/>
            <a:lstStyle/>
            <a:p>
              <a:pPr algn="ctr">
                <a:lnSpc>
                  <a:spcPts val="1109"/>
                </a:lnSpc>
              </a:pPr>
              <a:endParaRPr dirty="0"/>
            </a:p>
          </p:txBody>
        </p:sp>
      </p:grpSp>
      <p:sp>
        <p:nvSpPr>
          <p:cNvPr id="6" name="TextBox 6"/>
          <p:cNvSpPr txBox="1"/>
          <p:nvPr/>
        </p:nvSpPr>
        <p:spPr>
          <a:xfrm>
            <a:off x="-76200" y="8466011"/>
            <a:ext cx="4667242" cy="1368552"/>
          </a:xfrm>
          <a:prstGeom prst="rect">
            <a:avLst/>
          </a:prstGeom>
        </p:spPr>
        <p:txBody>
          <a:bodyPr lIns="0" tIns="0" rIns="0" bIns="0" rtlCol="0" anchor="t">
            <a:spAutoFit/>
          </a:bodyPr>
          <a:lstStyle/>
          <a:p>
            <a:pPr algn="ctr">
              <a:lnSpc>
                <a:spcPts val="3654"/>
              </a:lnSpc>
            </a:pPr>
            <a:r>
              <a:rPr lang="en-US" sz="2900" dirty="0">
                <a:solidFill>
                  <a:srgbClr val="000000"/>
                </a:solidFill>
                <a:latin typeface="La Lou"/>
              </a:rPr>
              <a:t> ‘A failed </a:t>
            </a:r>
          </a:p>
          <a:p>
            <a:pPr algn="ctr">
              <a:lnSpc>
                <a:spcPts val="3654"/>
              </a:lnSpc>
            </a:pPr>
            <a:r>
              <a:rPr lang="en-US" sz="2900" dirty="0">
                <a:solidFill>
                  <a:srgbClr val="000000"/>
                </a:solidFill>
                <a:latin typeface="La Lou"/>
              </a:rPr>
              <a:t>social experiment’ </a:t>
            </a:r>
          </a:p>
          <a:p>
            <a:pPr algn="ctr">
              <a:lnSpc>
                <a:spcPts val="3654"/>
              </a:lnSpc>
            </a:pPr>
            <a:r>
              <a:rPr lang="en-US" sz="2900" dirty="0">
                <a:solidFill>
                  <a:srgbClr val="000000"/>
                </a:solidFill>
                <a:latin typeface="La Lou"/>
              </a:rPr>
              <a:t>Mayor Amsterdam</a:t>
            </a:r>
          </a:p>
        </p:txBody>
      </p:sp>
      <p:sp>
        <p:nvSpPr>
          <p:cNvPr id="7" name="TextBox 7"/>
          <p:cNvSpPr txBox="1"/>
          <p:nvPr/>
        </p:nvSpPr>
        <p:spPr>
          <a:xfrm>
            <a:off x="33396" y="5413736"/>
            <a:ext cx="4557645" cy="944244"/>
          </a:xfrm>
          <a:prstGeom prst="rect">
            <a:avLst/>
          </a:prstGeom>
        </p:spPr>
        <p:txBody>
          <a:bodyPr lIns="0" tIns="0" rIns="0" bIns="0" rtlCol="0" anchor="t">
            <a:spAutoFit/>
          </a:bodyPr>
          <a:lstStyle/>
          <a:p>
            <a:pPr algn="ctr">
              <a:lnSpc>
                <a:spcPts val="3770"/>
              </a:lnSpc>
            </a:pPr>
            <a:r>
              <a:rPr lang="en-US" sz="2900" dirty="0">
                <a:solidFill>
                  <a:srgbClr val="000000"/>
                </a:solidFill>
                <a:latin typeface="La Lou"/>
              </a:rPr>
              <a:t> ‘Law Hasn’t worked’ </a:t>
            </a:r>
          </a:p>
          <a:p>
            <a:pPr algn="ctr">
              <a:lnSpc>
                <a:spcPts val="3770"/>
              </a:lnSpc>
            </a:pPr>
            <a:r>
              <a:rPr lang="en-US" sz="2900" dirty="0">
                <a:solidFill>
                  <a:srgbClr val="000000"/>
                </a:solidFill>
                <a:latin typeface="La Lou"/>
              </a:rPr>
              <a:t>New Zealand PM</a:t>
            </a:r>
          </a:p>
        </p:txBody>
      </p:sp>
      <p:sp>
        <p:nvSpPr>
          <p:cNvPr id="8" name="TextBox 8"/>
          <p:cNvSpPr txBox="1"/>
          <p:nvPr/>
        </p:nvSpPr>
        <p:spPr>
          <a:xfrm>
            <a:off x="141422" y="1468701"/>
            <a:ext cx="4938815" cy="2351278"/>
          </a:xfrm>
          <a:prstGeom prst="rect">
            <a:avLst/>
          </a:prstGeom>
        </p:spPr>
        <p:txBody>
          <a:bodyPr lIns="0" tIns="0" rIns="0" bIns="0" rtlCol="0" anchor="t">
            <a:spAutoFit/>
          </a:bodyPr>
          <a:lstStyle/>
          <a:p>
            <a:pPr>
              <a:lnSpc>
                <a:spcPts val="6251"/>
              </a:lnSpc>
            </a:pPr>
            <a:r>
              <a:rPr lang="en-US" sz="4700" dirty="0">
                <a:solidFill>
                  <a:srgbClr val="000000"/>
                </a:solidFill>
                <a:latin typeface="Open Sans Extra Bold"/>
              </a:rPr>
              <a:t>Murder</a:t>
            </a:r>
          </a:p>
          <a:p>
            <a:pPr>
              <a:lnSpc>
                <a:spcPts val="6251"/>
              </a:lnSpc>
            </a:pPr>
            <a:r>
              <a:rPr lang="en-US" sz="4700" dirty="0">
                <a:solidFill>
                  <a:srgbClr val="000000"/>
                </a:solidFill>
                <a:latin typeface="Open Sans Extra Bold"/>
              </a:rPr>
              <a:t>Rates</a:t>
            </a:r>
          </a:p>
          <a:p>
            <a:pPr>
              <a:lnSpc>
                <a:spcPts val="6251"/>
              </a:lnSpc>
            </a:pPr>
            <a:r>
              <a:rPr lang="en-US" sz="4700" dirty="0">
                <a:solidFill>
                  <a:srgbClr val="000000"/>
                </a:solidFill>
                <a:latin typeface="Open Sans Extra Bold"/>
              </a:rPr>
              <a:t>Compared</a:t>
            </a:r>
          </a:p>
        </p:txBody>
      </p:sp>
      <p:sp>
        <p:nvSpPr>
          <p:cNvPr id="9" name="TextBox 9"/>
          <p:cNvSpPr txBox="1"/>
          <p:nvPr/>
        </p:nvSpPr>
        <p:spPr>
          <a:xfrm>
            <a:off x="5540997" y="9367343"/>
            <a:ext cx="7206006" cy="499235"/>
          </a:xfrm>
          <a:prstGeom prst="rect">
            <a:avLst/>
          </a:prstGeom>
        </p:spPr>
        <p:txBody>
          <a:bodyPr lIns="0" tIns="0" rIns="0" bIns="0" rtlCol="0" anchor="t">
            <a:spAutoFit/>
          </a:bodyPr>
          <a:lstStyle/>
          <a:p>
            <a:pPr>
              <a:lnSpc>
                <a:spcPts val="4004"/>
              </a:lnSpc>
            </a:pPr>
            <a:r>
              <a:rPr lang="en-US" sz="2800" dirty="0">
                <a:solidFill>
                  <a:srgbClr val="6C6473"/>
                </a:solidFill>
                <a:latin typeface="Alata"/>
              </a:rPr>
              <a:t>Graphic: Nordic Model Now!</a:t>
            </a:r>
          </a:p>
        </p:txBody>
      </p:sp>
      <p:sp>
        <p:nvSpPr>
          <p:cNvPr id="11" name="TextBox 11"/>
          <p:cNvSpPr txBox="1"/>
          <p:nvPr/>
        </p:nvSpPr>
        <p:spPr>
          <a:xfrm>
            <a:off x="-76200" y="6712750"/>
            <a:ext cx="4667242" cy="1368552"/>
          </a:xfrm>
          <a:prstGeom prst="rect">
            <a:avLst/>
          </a:prstGeom>
        </p:spPr>
        <p:txBody>
          <a:bodyPr lIns="0" tIns="0" rIns="0" bIns="0" rtlCol="0" anchor="t">
            <a:spAutoFit/>
          </a:bodyPr>
          <a:lstStyle/>
          <a:p>
            <a:pPr algn="ctr">
              <a:lnSpc>
                <a:spcPts val="3654"/>
              </a:lnSpc>
            </a:pPr>
            <a:r>
              <a:rPr lang="en-US" sz="2900" dirty="0">
                <a:solidFill>
                  <a:srgbClr val="000000"/>
                </a:solidFill>
                <a:latin typeface="La Lou"/>
              </a:rPr>
              <a:t> ‘explosive increase in Trafficking’ </a:t>
            </a:r>
          </a:p>
          <a:p>
            <a:pPr algn="ctr">
              <a:lnSpc>
                <a:spcPts val="3654"/>
              </a:lnSpc>
            </a:pPr>
            <a:r>
              <a:rPr lang="en-US" sz="2900" dirty="0">
                <a:solidFill>
                  <a:srgbClr val="000000"/>
                </a:solidFill>
                <a:latin typeface="La Lou"/>
              </a:rPr>
              <a:t>German Police Chief</a:t>
            </a:r>
          </a:p>
        </p:txBody>
      </p:sp>
      <p:sp>
        <p:nvSpPr>
          <p:cNvPr id="12" name="TextBox 12"/>
          <p:cNvSpPr txBox="1"/>
          <p:nvPr/>
        </p:nvSpPr>
        <p:spPr>
          <a:xfrm>
            <a:off x="3685781" y="5842995"/>
            <a:ext cx="464846" cy="464941"/>
          </a:xfrm>
          <a:prstGeom prst="rect">
            <a:avLst/>
          </a:prstGeom>
        </p:spPr>
        <p:txBody>
          <a:bodyPr lIns="0" tIns="0" rIns="0" bIns="0" rtlCol="0" anchor="t">
            <a:spAutoFit/>
          </a:bodyPr>
          <a:lstStyle/>
          <a:p>
            <a:pPr algn="just">
              <a:lnSpc>
                <a:spcPts val="3773"/>
              </a:lnSpc>
            </a:pPr>
            <a:r>
              <a:rPr lang="en-US" sz="2695" dirty="0">
                <a:solidFill>
                  <a:srgbClr val="000000"/>
                </a:solidFill>
                <a:latin typeface="Trebuchet MS"/>
              </a:rPr>
              <a:t>1</a:t>
            </a:r>
          </a:p>
        </p:txBody>
      </p:sp>
      <p:sp>
        <p:nvSpPr>
          <p:cNvPr id="13" name="TextBox 13"/>
          <p:cNvSpPr txBox="1"/>
          <p:nvPr/>
        </p:nvSpPr>
        <p:spPr>
          <a:xfrm>
            <a:off x="3889629" y="7368451"/>
            <a:ext cx="464846" cy="464941"/>
          </a:xfrm>
          <a:prstGeom prst="rect">
            <a:avLst/>
          </a:prstGeom>
        </p:spPr>
        <p:txBody>
          <a:bodyPr lIns="0" tIns="0" rIns="0" bIns="0" rtlCol="0" anchor="t">
            <a:spAutoFit/>
          </a:bodyPr>
          <a:lstStyle/>
          <a:p>
            <a:pPr algn="just">
              <a:lnSpc>
                <a:spcPts val="3773"/>
              </a:lnSpc>
            </a:pPr>
            <a:r>
              <a:rPr lang="en-US" sz="2695" dirty="0">
                <a:solidFill>
                  <a:srgbClr val="000000"/>
                </a:solidFill>
                <a:latin typeface="Trebuchet MS"/>
              </a:rPr>
              <a:t>2</a:t>
            </a:r>
          </a:p>
        </p:txBody>
      </p:sp>
      <p:sp>
        <p:nvSpPr>
          <p:cNvPr id="14" name="TextBox 14"/>
          <p:cNvSpPr txBox="1"/>
          <p:nvPr/>
        </p:nvSpPr>
        <p:spPr>
          <a:xfrm>
            <a:off x="3828656" y="9119527"/>
            <a:ext cx="464846" cy="464941"/>
          </a:xfrm>
          <a:prstGeom prst="rect">
            <a:avLst/>
          </a:prstGeom>
        </p:spPr>
        <p:txBody>
          <a:bodyPr lIns="0" tIns="0" rIns="0" bIns="0" rtlCol="0" anchor="t">
            <a:spAutoFit/>
          </a:bodyPr>
          <a:lstStyle/>
          <a:p>
            <a:pPr algn="just">
              <a:lnSpc>
                <a:spcPts val="3773"/>
              </a:lnSpc>
            </a:pPr>
            <a:r>
              <a:rPr lang="en-US" sz="2695" dirty="0">
                <a:solidFill>
                  <a:srgbClr val="000000"/>
                </a:solidFill>
                <a:latin typeface="Trebuchet MS"/>
              </a:rPr>
              <a:t>3</a:t>
            </a:r>
          </a:p>
        </p:txBody>
      </p:sp>
      <p:sp>
        <p:nvSpPr>
          <p:cNvPr id="15" name="Freeform 26">
            <a:extLst>
              <a:ext uri="{FF2B5EF4-FFF2-40B4-BE49-F238E27FC236}">
                <a16:creationId xmlns:a16="http://schemas.microsoft.com/office/drawing/2014/main" id="{280F74CF-58D9-D3EA-F75F-EB7997998BEB}"/>
              </a:ext>
            </a:extLst>
          </p:cNvPr>
          <p:cNvSpPr/>
          <p:nvPr/>
        </p:nvSpPr>
        <p:spPr>
          <a:xfrm>
            <a:off x="294651" y="0"/>
            <a:ext cx="1230582" cy="1230582"/>
          </a:xfrm>
          <a:custGeom>
            <a:avLst/>
            <a:gdLst/>
            <a:ahLst/>
            <a:cxnLst/>
            <a:rect l="l" t="t" r="r" b="b"/>
            <a:pathLst>
              <a:path w="1230582" h="1230582">
                <a:moveTo>
                  <a:pt x="0" y="0"/>
                </a:moveTo>
                <a:lnTo>
                  <a:pt x="1230582" y="0"/>
                </a:lnTo>
                <a:lnTo>
                  <a:pt x="1230582" y="1230582"/>
                </a:lnTo>
                <a:lnTo>
                  <a:pt x="0" y="12305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643121" y="-8999778"/>
            <a:ext cx="1088623" cy="19100469"/>
            <a:chOff x="0" y="-28575"/>
            <a:chExt cx="358107" cy="6283185"/>
          </a:xfrm>
        </p:grpSpPr>
        <p:sp>
          <p:nvSpPr>
            <p:cNvPr id="3" name="Freeform 3"/>
            <p:cNvSpPr/>
            <p:nvPr/>
          </p:nvSpPr>
          <p:spPr>
            <a:xfrm>
              <a:off x="0" y="119345"/>
              <a:ext cx="358107" cy="6015920"/>
            </a:xfrm>
            <a:custGeom>
              <a:avLst/>
              <a:gdLst/>
              <a:ahLst/>
              <a:cxnLst/>
              <a:rect l="l" t="t" r="r" b="b"/>
              <a:pathLst>
                <a:path w="358107" h="6254610">
                  <a:moveTo>
                    <a:pt x="35558" y="0"/>
                  </a:moveTo>
                  <a:lnTo>
                    <a:pt x="322549" y="0"/>
                  </a:lnTo>
                  <a:cubicBezTo>
                    <a:pt x="342187" y="0"/>
                    <a:pt x="358107" y="15920"/>
                    <a:pt x="358107" y="35558"/>
                  </a:cubicBezTo>
                  <a:lnTo>
                    <a:pt x="358107" y="6219052"/>
                  </a:lnTo>
                  <a:cubicBezTo>
                    <a:pt x="358107" y="6228483"/>
                    <a:pt x="354361" y="6237527"/>
                    <a:pt x="347693" y="6244196"/>
                  </a:cubicBezTo>
                  <a:cubicBezTo>
                    <a:pt x="341024" y="6250864"/>
                    <a:pt x="331980" y="6254610"/>
                    <a:pt x="322549" y="6254610"/>
                  </a:cubicBezTo>
                  <a:lnTo>
                    <a:pt x="35558" y="6254610"/>
                  </a:lnTo>
                  <a:cubicBezTo>
                    <a:pt x="26128" y="6254610"/>
                    <a:pt x="17083" y="6250864"/>
                    <a:pt x="10415" y="6244196"/>
                  </a:cubicBezTo>
                  <a:cubicBezTo>
                    <a:pt x="3746" y="6237527"/>
                    <a:pt x="0" y="6228483"/>
                    <a:pt x="0" y="6219052"/>
                  </a:cubicBezTo>
                  <a:lnTo>
                    <a:pt x="0" y="35558"/>
                  </a:lnTo>
                  <a:cubicBezTo>
                    <a:pt x="0" y="26128"/>
                    <a:pt x="3746" y="17083"/>
                    <a:pt x="10415" y="10415"/>
                  </a:cubicBezTo>
                  <a:cubicBezTo>
                    <a:pt x="17083" y="3746"/>
                    <a:pt x="26128" y="0"/>
                    <a:pt x="35558" y="0"/>
                  </a:cubicBezTo>
                  <a:close/>
                </a:path>
              </a:pathLst>
            </a:custGeom>
            <a:solidFill>
              <a:srgbClr val="D9D9D9"/>
            </a:solidFill>
            <a:ln cap="sq">
              <a:noFill/>
              <a:prstDash val="solid"/>
              <a:miter/>
            </a:ln>
          </p:spPr>
          <p:txBody>
            <a:bodyPr/>
            <a:lstStyle/>
            <a:p>
              <a:endParaRPr lang="en-US" dirty="0"/>
            </a:p>
          </p:txBody>
        </p:sp>
        <p:sp>
          <p:nvSpPr>
            <p:cNvPr id="4" name="TextBox 4"/>
            <p:cNvSpPr txBox="1"/>
            <p:nvPr/>
          </p:nvSpPr>
          <p:spPr>
            <a:xfrm>
              <a:off x="0" y="-28575"/>
              <a:ext cx="358107" cy="6283185"/>
            </a:xfrm>
            <a:prstGeom prst="rect">
              <a:avLst/>
            </a:prstGeom>
          </p:spPr>
          <p:txBody>
            <a:bodyPr lIns="20139" tIns="20139" rIns="20139" bIns="20139" rtlCol="0" anchor="ctr"/>
            <a:lstStyle/>
            <a:p>
              <a:pPr algn="ctr">
                <a:lnSpc>
                  <a:spcPts val="1109"/>
                </a:lnSpc>
              </a:pPr>
              <a:endParaRPr dirty="0"/>
            </a:p>
          </p:txBody>
        </p:sp>
      </p:grpSp>
      <p:sp>
        <p:nvSpPr>
          <p:cNvPr id="5" name="TextBox 5"/>
          <p:cNvSpPr txBox="1"/>
          <p:nvPr/>
        </p:nvSpPr>
        <p:spPr>
          <a:xfrm>
            <a:off x="2125563" y="-232943"/>
            <a:ext cx="15865450" cy="1110560"/>
          </a:xfrm>
          <a:prstGeom prst="rect">
            <a:avLst/>
          </a:prstGeom>
        </p:spPr>
        <p:txBody>
          <a:bodyPr wrap="square" lIns="0" tIns="0" rIns="0" bIns="0" rtlCol="0" anchor="t">
            <a:spAutoFit/>
          </a:bodyPr>
          <a:lstStyle/>
          <a:p>
            <a:pPr>
              <a:lnSpc>
                <a:spcPts val="9651"/>
              </a:lnSpc>
            </a:pPr>
            <a:r>
              <a:rPr lang="en-US" sz="4617" b="1" dirty="0">
                <a:solidFill>
                  <a:srgbClr val="000000"/>
                </a:solidFill>
                <a:latin typeface="Poppins"/>
              </a:rPr>
              <a:t>Why ‘Sex Work’ doesn’t work - Market Forces </a:t>
            </a:r>
            <a:r>
              <a:rPr lang="en-US" sz="4617" dirty="0">
                <a:solidFill>
                  <a:srgbClr val="000000"/>
                </a:solidFill>
                <a:latin typeface="Poppins"/>
              </a:rPr>
              <a:t>*</a:t>
            </a:r>
          </a:p>
        </p:txBody>
      </p:sp>
      <p:sp>
        <p:nvSpPr>
          <p:cNvPr id="6" name="TextBox 6"/>
          <p:cNvSpPr txBox="1"/>
          <p:nvPr/>
        </p:nvSpPr>
        <p:spPr>
          <a:xfrm>
            <a:off x="985403" y="3404552"/>
            <a:ext cx="16959628" cy="1730138"/>
          </a:xfrm>
          <a:prstGeom prst="rect">
            <a:avLst/>
          </a:prstGeom>
        </p:spPr>
        <p:txBody>
          <a:bodyPr lIns="0" tIns="0" rIns="0" bIns="0" rtlCol="0" anchor="t">
            <a:spAutoFit/>
          </a:bodyPr>
          <a:lstStyle/>
          <a:p>
            <a:pPr marL="669301" lvl="1" indent="-334650">
              <a:lnSpc>
                <a:spcPts val="4588"/>
              </a:lnSpc>
              <a:buFont typeface="Arial"/>
              <a:buChar char="•"/>
            </a:pPr>
            <a:r>
              <a:rPr lang="en-US" sz="3100" dirty="0">
                <a:solidFill>
                  <a:srgbClr val="000000"/>
                </a:solidFill>
                <a:latin typeface="Poppins"/>
              </a:rPr>
              <a:t>There is an </a:t>
            </a:r>
            <a:r>
              <a:rPr lang="en-US" sz="3100" dirty="0">
                <a:solidFill>
                  <a:srgbClr val="000000"/>
                </a:solidFill>
                <a:latin typeface="Poppins Bold"/>
              </a:rPr>
              <a:t>unlimited global supply</a:t>
            </a:r>
            <a:r>
              <a:rPr lang="en-US" sz="3100" dirty="0">
                <a:solidFill>
                  <a:srgbClr val="000000"/>
                </a:solidFill>
                <a:latin typeface="Poppins"/>
              </a:rPr>
              <a:t> of potential ‘product’</a:t>
            </a:r>
          </a:p>
          <a:p>
            <a:pPr>
              <a:lnSpc>
                <a:spcPts val="1184"/>
              </a:lnSpc>
            </a:pPr>
            <a:endParaRPr lang="en-US" sz="3100" dirty="0">
              <a:solidFill>
                <a:srgbClr val="000000"/>
              </a:solidFill>
              <a:latin typeface="Poppins"/>
            </a:endParaRPr>
          </a:p>
          <a:p>
            <a:pPr>
              <a:lnSpc>
                <a:spcPts val="3996"/>
              </a:lnSpc>
            </a:pPr>
            <a:r>
              <a:rPr lang="en-US" sz="2700" dirty="0">
                <a:solidFill>
                  <a:srgbClr val="000000"/>
                </a:solidFill>
                <a:latin typeface="Poppins"/>
              </a:rPr>
              <a:t>               Vulnerable/impoverished/socially groomed people who can easily be exploited -  </a:t>
            </a:r>
          </a:p>
          <a:p>
            <a:pPr>
              <a:lnSpc>
                <a:spcPts val="3996"/>
              </a:lnSpc>
            </a:pPr>
            <a:r>
              <a:rPr lang="en-US" sz="2700" dirty="0">
                <a:solidFill>
                  <a:srgbClr val="000000"/>
                </a:solidFill>
                <a:latin typeface="Poppins"/>
              </a:rPr>
              <a:t>               probably the majority of the 7 billion inhabitants of the world</a:t>
            </a:r>
          </a:p>
        </p:txBody>
      </p:sp>
      <p:sp>
        <p:nvSpPr>
          <p:cNvPr id="8" name="TextBox 8"/>
          <p:cNvSpPr txBox="1"/>
          <p:nvPr/>
        </p:nvSpPr>
        <p:spPr>
          <a:xfrm>
            <a:off x="949163" y="1415001"/>
            <a:ext cx="16959628" cy="643633"/>
          </a:xfrm>
          <a:prstGeom prst="rect">
            <a:avLst/>
          </a:prstGeom>
        </p:spPr>
        <p:txBody>
          <a:bodyPr lIns="0" tIns="0" rIns="0" bIns="0" rtlCol="0" anchor="t">
            <a:spAutoFit/>
          </a:bodyPr>
          <a:lstStyle/>
          <a:p>
            <a:pPr marL="669301" lvl="1" indent="-334650">
              <a:lnSpc>
                <a:spcPts val="5177"/>
              </a:lnSpc>
              <a:buFont typeface="Arial"/>
              <a:buChar char="•"/>
            </a:pPr>
            <a:r>
              <a:rPr lang="en-US" sz="3100" dirty="0">
                <a:solidFill>
                  <a:srgbClr val="000000"/>
                </a:solidFill>
                <a:latin typeface="Poppins"/>
              </a:rPr>
              <a:t>There is potentially </a:t>
            </a:r>
            <a:r>
              <a:rPr lang="en-US" sz="3100" dirty="0">
                <a:solidFill>
                  <a:srgbClr val="000000"/>
                </a:solidFill>
                <a:latin typeface="Poppins Bold"/>
              </a:rPr>
              <a:t>huge profit</a:t>
            </a:r>
            <a:r>
              <a:rPr lang="en-US" sz="3100" dirty="0">
                <a:solidFill>
                  <a:srgbClr val="000000"/>
                </a:solidFill>
                <a:latin typeface="Poppins"/>
              </a:rPr>
              <a:t> to be made by exploiters</a:t>
            </a:r>
          </a:p>
        </p:txBody>
      </p:sp>
      <p:sp>
        <p:nvSpPr>
          <p:cNvPr id="9" name="TextBox 9"/>
          <p:cNvSpPr txBox="1"/>
          <p:nvPr/>
        </p:nvSpPr>
        <p:spPr>
          <a:xfrm>
            <a:off x="1028700" y="5649040"/>
            <a:ext cx="17509339" cy="1732085"/>
          </a:xfrm>
          <a:prstGeom prst="rect">
            <a:avLst/>
          </a:prstGeom>
        </p:spPr>
        <p:txBody>
          <a:bodyPr lIns="0" tIns="0" rIns="0" bIns="0" rtlCol="0" anchor="t">
            <a:spAutoFit/>
          </a:bodyPr>
          <a:lstStyle/>
          <a:p>
            <a:pPr marL="669301" lvl="1" indent="-334650">
              <a:lnSpc>
                <a:spcPts val="4340"/>
              </a:lnSpc>
              <a:buFont typeface="Arial"/>
              <a:buChar char="•"/>
            </a:pPr>
            <a:r>
              <a:rPr lang="en-US" sz="3100" dirty="0">
                <a:solidFill>
                  <a:srgbClr val="000000"/>
                </a:solidFill>
                <a:latin typeface="Poppins"/>
              </a:rPr>
              <a:t>So anywhere that makes it easier for exploiters, maximises profit, minimises risk/</a:t>
            </a:r>
          </a:p>
          <a:p>
            <a:pPr>
              <a:lnSpc>
                <a:spcPts val="4340"/>
              </a:lnSpc>
            </a:pPr>
            <a:r>
              <a:rPr lang="en-US" sz="3100" dirty="0">
                <a:solidFill>
                  <a:srgbClr val="000000"/>
                </a:solidFill>
                <a:latin typeface="Poppins"/>
              </a:rPr>
              <a:t>       penalties </a:t>
            </a:r>
            <a:r>
              <a:rPr lang="en-US" sz="3100" dirty="0">
                <a:solidFill>
                  <a:srgbClr val="000000"/>
                </a:solidFill>
                <a:latin typeface="Poppins Bold"/>
              </a:rPr>
              <a:t>gives the ‘green light’ </a:t>
            </a:r>
            <a:r>
              <a:rPr lang="en-US" sz="3100" dirty="0">
                <a:solidFill>
                  <a:srgbClr val="000000"/>
                </a:solidFill>
                <a:latin typeface="Poppins"/>
              </a:rPr>
              <a:t>and will always be a hub of exploitation</a:t>
            </a:r>
          </a:p>
          <a:p>
            <a:pPr>
              <a:lnSpc>
                <a:spcPts val="1120"/>
              </a:lnSpc>
            </a:pPr>
            <a:endParaRPr lang="en-US" sz="3100" dirty="0">
              <a:solidFill>
                <a:srgbClr val="000000"/>
              </a:solidFill>
              <a:latin typeface="Poppins"/>
            </a:endParaRPr>
          </a:p>
          <a:p>
            <a:pPr>
              <a:lnSpc>
                <a:spcPts val="3780"/>
              </a:lnSpc>
            </a:pPr>
            <a:r>
              <a:rPr lang="en-US" sz="2700" dirty="0">
                <a:solidFill>
                  <a:srgbClr val="000000"/>
                </a:solidFill>
                <a:latin typeface="Poppins"/>
              </a:rPr>
              <a:t>                    If not enough ‘local product’, vulnerable people are readily imported</a:t>
            </a:r>
          </a:p>
        </p:txBody>
      </p:sp>
      <p:sp>
        <p:nvSpPr>
          <p:cNvPr id="10" name="TextBox 10"/>
          <p:cNvSpPr txBox="1"/>
          <p:nvPr/>
        </p:nvSpPr>
        <p:spPr>
          <a:xfrm>
            <a:off x="949163" y="8027656"/>
            <a:ext cx="17118702" cy="559434"/>
          </a:xfrm>
          <a:prstGeom prst="rect">
            <a:avLst/>
          </a:prstGeom>
        </p:spPr>
        <p:txBody>
          <a:bodyPr lIns="0" tIns="0" rIns="0" bIns="0" rtlCol="0" anchor="t">
            <a:spAutoFit/>
          </a:bodyPr>
          <a:lstStyle/>
          <a:p>
            <a:pPr marL="669301" lvl="1" indent="-334650">
              <a:lnSpc>
                <a:spcPts val="4340"/>
              </a:lnSpc>
              <a:buFont typeface="Arial"/>
              <a:buChar char="•"/>
            </a:pPr>
            <a:r>
              <a:rPr lang="en-US" sz="3100" dirty="0">
                <a:solidFill>
                  <a:srgbClr val="000000"/>
                </a:solidFill>
                <a:latin typeface="Poppins Bold"/>
              </a:rPr>
              <a:t>Legitimising/enabling </a:t>
            </a:r>
            <a:r>
              <a:rPr lang="en-US" sz="3100" dirty="0">
                <a:solidFill>
                  <a:srgbClr val="000000"/>
                </a:solidFill>
                <a:latin typeface="Poppins"/>
              </a:rPr>
              <a:t>the industry in any shape or form gives that ‘green light’ </a:t>
            </a:r>
          </a:p>
        </p:txBody>
      </p:sp>
      <p:sp>
        <p:nvSpPr>
          <p:cNvPr id="11" name="TextBox 11"/>
          <p:cNvSpPr txBox="1"/>
          <p:nvPr/>
        </p:nvSpPr>
        <p:spPr>
          <a:xfrm>
            <a:off x="884576" y="2338795"/>
            <a:ext cx="16959628" cy="643633"/>
          </a:xfrm>
          <a:prstGeom prst="rect">
            <a:avLst/>
          </a:prstGeom>
        </p:spPr>
        <p:txBody>
          <a:bodyPr lIns="0" tIns="0" rIns="0" bIns="0" rtlCol="0" anchor="t">
            <a:spAutoFit/>
          </a:bodyPr>
          <a:lstStyle/>
          <a:p>
            <a:pPr marL="669301" lvl="1" indent="-334650">
              <a:lnSpc>
                <a:spcPts val="5177"/>
              </a:lnSpc>
              <a:buFont typeface="Arial"/>
              <a:buChar char="•"/>
            </a:pPr>
            <a:r>
              <a:rPr lang="en-US" sz="3100" dirty="0">
                <a:solidFill>
                  <a:srgbClr val="000000"/>
                </a:solidFill>
                <a:latin typeface="Poppins"/>
              </a:rPr>
              <a:t>So the industry everywhere is </a:t>
            </a:r>
            <a:r>
              <a:rPr lang="en-US" sz="3100" dirty="0">
                <a:solidFill>
                  <a:srgbClr val="000000"/>
                </a:solidFill>
                <a:latin typeface="Poppins Bold"/>
              </a:rPr>
              <a:t>dominated  by exploiters</a:t>
            </a:r>
          </a:p>
        </p:txBody>
      </p:sp>
      <p:sp>
        <p:nvSpPr>
          <p:cNvPr id="12" name="TextBox 12"/>
          <p:cNvSpPr txBox="1"/>
          <p:nvPr/>
        </p:nvSpPr>
        <p:spPr>
          <a:xfrm>
            <a:off x="985403" y="9014833"/>
            <a:ext cx="17118702" cy="1102359"/>
          </a:xfrm>
          <a:prstGeom prst="rect">
            <a:avLst/>
          </a:prstGeom>
        </p:spPr>
        <p:txBody>
          <a:bodyPr lIns="0" tIns="0" rIns="0" bIns="0" rtlCol="0" anchor="t">
            <a:spAutoFit/>
          </a:bodyPr>
          <a:lstStyle/>
          <a:p>
            <a:pPr marL="669301" lvl="1" indent="-334650">
              <a:lnSpc>
                <a:spcPts val="4340"/>
              </a:lnSpc>
              <a:buFont typeface="Arial"/>
              <a:buChar char="•"/>
            </a:pPr>
            <a:r>
              <a:rPr lang="en-US" sz="3100" dirty="0">
                <a:solidFill>
                  <a:srgbClr val="000000"/>
                </a:solidFill>
                <a:latin typeface="Poppins Bold"/>
              </a:rPr>
              <a:t>Criminalising </a:t>
            </a:r>
            <a:r>
              <a:rPr lang="en-US" sz="3100" dirty="0">
                <a:solidFill>
                  <a:srgbClr val="000000"/>
                </a:solidFill>
                <a:latin typeface="Poppins"/>
              </a:rPr>
              <a:t>all profiteering, all enabling and all buying can clearly ‘stop the industry in its tracks’ </a:t>
            </a:r>
          </a:p>
        </p:txBody>
      </p:sp>
      <p:sp>
        <p:nvSpPr>
          <p:cNvPr id="7" name="Freeform 27">
            <a:extLst>
              <a:ext uri="{FF2B5EF4-FFF2-40B4-BE49-F238E27FC236}">
                <a16:creationId xmlns:a16="http://schemas.microsoft.com/office/drawing/2014/main" id="{230D83F5-915B-6EE9-237F-256D33318D51}"/>
              </a:ext>
            </a:extLst>
          </p:cNvPr>
          <p:cNvSpPr/>
          <p:nvPr/>
        </p:nvSpPr>
        <p:spPr>
          <a:xfrm>
            <a:off x="529318" y="5360"/>
            <a:ext cx="998764" cy="998764"/>
          </a:xfrm>
          <a:custGeom>
            <a:avLst/>
            <a:gdLst/>
            <a:ahLst/>
            <a:cxnLst/>
            <a:rect l="l" t="t" r="r" b="b"/>
            <a:pathLst>
              <a:path w="998764" h="998764">
                <a:moveTo>
                  <a:pt x="0" y="0"/>
                </a:moveTo>
                <a:lnTo>
                  <a:pt x="998764" y="0"/>
                </a:lnTo>
                <a:lnTo>
                  <a:pt x="998764" y="998765"/>
                </a:lnTo>
                <a:lnTo>
                  <a:pt x="0" y="9987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599688" y="-9042109"/>
            <a:ext cx="1088623" cy="19100469"/>
            <a:chOff x="0" y="-28575"/>
            <a:chExt cx="358107" cy="6283185"/>
          </a:xfrm>
        </p:grpSpPr>
        <p:sp>
          <p:nvSpPr>
            <p:cNvPr id="3" name="Freeform 3"/>
            <p:cNvSpPr/>
            <p:nvPr/>
          </p:nvSpPr>
          <p:spPr>
            <a:xfrm>
              <a:off x="0" y="105058"/>
              <a:ext cx="358107" cy="6015921"/>
            </a:xfrm>
            <a:custGeom>
              <a:avLst/>
              <a:gdLst/>
              <a:ahLst/>
              <a:cxnLst/>
              <a:rect l="l" t="t" r="r" b="b"/>
              <a:pathLst>
                <a:path w="358107" h="6254610">
                  <a:moveTo>
                    <a:pt x="35558" y="0"/>
                  </a:moveTo>
                  <a:lnTo>
                    <a:pt x="322549" y="0"/>
                  </a:lnTo>
                  <a:cubicBezTo>
                    <a:pt x="342187" y="0"/>
                    <a:pt x="358107" y="15920"/>
                    <a:pt x="358107" y="35558"/>
                  </a:cubicBezTo>
                  <a:lnTo>
                    <a:pt x="358107" y="6219052"/>
                  </a:lnTo>
                  <a:cubicBezTo>
                    <a:pt x="358107" y="6228483"/>
                    <a:pt x="354361" y="6237527"/>
                    <a:pt x="347693" y="6244196"/>
                  </a:cubicBezTo>
                  <a:cubicBezTo>
                    <a:pt x="341024" y="6250864"/>
                    <a:pt x="331980" y="6254610"/>
                    <a:pt x="322549" y="6254610"/>
                  </a:cubicBezTo>
                  <a:lnTo>
                    <a:pt x="35558" y="6254610"/>
                  </a:lnTo>
                  <a:cubicBezTo>
                    <a:pt x="26128" y="6254610"/>
                    <a:pt x="17083" y="6250864"/>
                    <a:pt x="10415" y="6244196"/>
                  </a:cubicBezTo>
                  <a:cubicBezTo>
                    <a:pt x="3746" y="6237527"/>
                    <a:pt x="0" y="6228483"/>
                    <a:pt x="0" y="6219052"/>
                  </a:cubicBezTo>
                  <a:lnTo>
                    <a:pt x="0" y="35558"/>
                  </a:lnTo>
                  <a:cubicBezTo>
                    <a:pt x="0" y="26128"/>
                    <a:pt x="3746" y="17083"/>
                    <a:pt x="10415" y="10415"/>
                  </a:cubicBezTo>
                  <a:cubicBezTo>
                    <a:pt x="17083" y="3746"/>
                    <a:pt x="26128" y="0"/>
                    <a:pt x="35558" y="0"/>
                  </a:cubicBezTo>
                  <a:close/>
                </a:path>
              </a:pathLst>
            </a:custGeom>
            <a:solidFill>
              <a:srgbClr val="D9D9D9"/>
            </a:solidFill>
            <a:ln cap="sq">
              <a:noFill/>
              <a:prstDash val="solid"/>
              <a:miter/>
            </a:ln>
          </p:spPr>
          <p:txBody>
            <a:bodyPr/>
            <a:lstStyle/>
            <a:p>
              <a:endParaRPr lang="en-US" dirty="0"/>
            </a:p>
          </p:txBody>
        </p:sp>
        <p:sp>
          <p:nvSpPr>
            <p:cNvPr id="4" name="TextBox 4"/>
            <p:cNvSpPr txBox="1"/>
            <p:nvPr/>
          </p:nvSpPr>
          <p:spPr>
            <a:xfrm>
              <a:off x="0" y="-28575"/>
              <a:ext cx="358107" cy="6283185"/>
            </a:xfrm>
            <a:prstGeom prst="rect">
              <a:avLst/>
            </a:prstGeom>
          </p:spPr>
          <p:txBody>
            <a:bodyPr lIns="20139" tIns="20139" rIns="20139" bIns="20139" rtlCol="0" anchor="ctr"/>
            <a:lstStyle/>
            <a:p>
              <a:pPr algn="ctr">
                <a:lnSpc>
                  <a:spcPts val="1109"/>
                </a:lnSpc>
              </a:pPr>
              <a:endParaRPr dirty="0"/>
            </a:p>
          </p:txBody>
        </p:sp>
      </p:grpSp>
      <p:sp>
        <p:nvSpPr>
          <p:cNvPr id="5" name="TextBox 5"/>
          <p:cNvSpPr txBox="1"/>
          <p:nvPr/>
        </p:nvSpPr>
        <p:spPr>
          <a:xfrm>
            <a:off x="2125563" y="-232943"/>
            <a:ext cx="14838382" cy="1125884"/>
          </a:xfrm>
          <a:prstGeom prst="rect">
            <a:avLst/>
          </a:prstGeom>
        </p:spPr>
        <p:txBody>
          <a:bodyPr lIns="0" tIns="0" rIns="0" bIns="0" rtlCol="0" anchor="t">
            <a:spAutoFit/>
          </a:bodyPr>
          <a:lstStyle/>
          <a:p>
            <a:pPr>
              <a:lnSpc>
                <a:spcPts val="9651"/>
              </a:lnSpc>
            </a:pPr>
            <a:r>
              <a:rPr lang="en-US" sz="4617" dirty="0">
                <a:solidFill>
                  <a:srgbClr val="000000"/>
                </a:solidFill>
                <a:latin typeface="Poppins"/>
              </a:rPr>
              <a:t>Why VAWG/Nordic Model Works*</a:t>
            </a:r>
          </a:p>
        </p:txBody>
      </p:sp>
      <p:grpSp>
        <p:nvGrpSpPr>
          <p:cNvPr id="6" name="Group 6"/>
          <p:cNvGrpSpPr/>
          <p:nvPr/>
        </p:nvGrpSpPr>
        <p:grpSpPr>
          <a:xfrm>
            <a:off x="1383839" y="7311512"/>
            <a:ext cx="15901420" cy="1075609"/>
            <a:chOff x="0" y="-9525"/>
            <a:chExt cx="5433334" cy="367523"/>
          </a:xfrm>
        </p:grpSpPr>
        <p:sp>
          <p:nvSpPr>
            <p:cNvPr id="7" name="Freeform 7"/>
            <p:cNvSpPr/>
            <p:nvPr/>
          </p:nvSpPr>
          <p:spPr>
            <a:xfrm>
              <a:off x="8870" y="0"/>
              <a:ext cx="5424464" cy="357998"/>
            </a:xfrm>
            <a:custGeom>
              <a:avLst/>
              <a:gdLst/>
              <a:ahLst/>
              <a:cxnLst/>
              <a:rect l="l" t="t" r="r" b="b"/>
              <a:pathLst>
                <a:path w="5424464" h="357998">
                  <a:moveTo>
                    <a:pt x="2926" y="0"/>
                  </a:moveTo>
                  <a:lnTo>
                    <a:pt x="5421538" y="0"/>
                  </a:lnTo>
                  <a:cubicBezTo>
                    <a:pt x="5422314" y="0"/>
                    <a:pt x="5423059" y="308"/>
                    <a:pt x="5423607" y="857"/>
                  </a:cubicBezTo>
                  <a:cubicBezTo>
                    <a:pt x="5424156" y="1406"/>
                    <a:pt x="5424464" y="2150"/>
                    <a:pt x="5424464" y="2926"/>
                  </a:cubicBezTo>
                  <a:lnTo>
                    <a:pt x="5424464" y="355072"/>
                  </a:lnTo>
                  <a:cubicBezTo>
                    <a:pt x="5424464" y="355848"/>
                    <a:pt x="5424156" y="356593"/>
                    <a:pt x="5423607" y="357141"/>
                  </a:cubicBezTo>
                  <a:cubicBezTo>
                    <a:pt x="5423059" y="357690"/>
                    <a:pt x="5422314" y="357998"/>
                    <a:pt x="5421538" y="357998"/>
                  </a:cubicBezTo>
                  <a:lnTo>
                    <a:pt x="2926" y="357998"/>
                  </a:lnTo>
                  <a:cubicBezTo>
                    <a:pt x="2150" y="357998"/>
                    <a:pt x="1406" y="357690"/>
                    <a:pt x="857" y="357141"/>
                  </a:cubicBezTo>
                  <a:cubicBezTo>
                    <a:pt x="308" y="356593"/>
                    <a:pt x="0" y="355848"/>
                    <a:pt x="0" y="355072"/>
                  </a:cubicBezTo>
                  <a:lnTo>
                    <a:pt x="0" y="2926"/>
                  </a:lnTo>
                  <a:cubicBezTo>
                    <a:pt x="0" y="2150"/>
                    <a:pt x="308" y="1406"/>
                    <a:pt x="857" y="857"/>
                  </a:cubicBezTo>
                  <a:cubicBezTo>
                    <a:pt x="1406" y="308"/>
                    <a:pt x="2150" y="0"/>
                    <a:pt x="2926" y="0"/>
                  </a:cubicBezTo>
                  <a:close/>
                </a:path>
              </a:pathLst>
            </a:custGeom>
            <a:gradFill rotWithShape="1">
              <a:gsLst>
                <a:gs pos="0">
                  <a:srgbClr val="CCF009">
                    <a:alpha val="100000"/>
                  </a:srgbClr>
                </a:gs>
                <a:gs pos="69000">
                  <a:srgbClr val="BDEE00">
                    <a:alpha val="100000"/>
                  </a:srgbClr>
                </a:gs>
                <a:gs pos="100000">
                  <a:srgbClr val="B4E300">
                    <a:alpha val="100000"/>
                  </a:srgbClr>
                </a:gs>
              </a:gsLst>
              <a:lin ang="5400000"/>
            </a:gradFill>
            <a:ln cap="sq">
              <a:noFill/>
              <a:prstDash val="solid"/>
              <a:miter/>
            </a:ln>
          </p:spPr>
          <p:txBody>
            <a:bodyPr/>
            <a:lstStyle/>
            <a:p>
              <a:endParaRPr lang="en-US" dirty="0"/>
            </a:p>
          </p:txBody>
        </p:sp>
        <p:sp>
          <p:nvSpPr>
            <p:cNvPr id="8" name="TextBox 8"/>
            <p:cNvSpPr txBox="1"/>
            <p:nvPr/>
          </p:nvSpPr>
          <p:spPr>
            <a:xfrm>
              <a:off x="0" y="-9525"/>
              <a:ext cx="5424464" cy="367523"/>
            </a:xfrm>
            <a:prstGeom prst="rect">
              <a:avLst/>
            </a:prstGeom>
          </p:spPr>
          <p:txBody>
            <a:bodyPr lIns="21000" tIns="21000" rIns="21000" bIns="21000" rtlCol="0" anchor="ctr"/>
            <a:lstStyle/>
            <a:p>
              <a:pPr algn="ctr">
                <a:lnSpc>
                  <a:spcPts val="877"/>
                </a:lnSpc>
              </a:pPr>
              <a:endParaRPr dirty="0"/>
            </a:p>
          </p:txBody>
        </p:sp>
      </p:grpSp>
      <p:grpSp>
        <p:nvGrpSpPr>
          <p:cNvPr id="9" name="Group 9"/>
          <p:cNvGrpSpPr/>
          <p:nvPr/>
        </p:nvGrpSpPr>
        <p:grpSpPr>
          <a:xfrm>
            <a:off x="1383839" y="1481916"/>
            <a:ext cx="15901420" cy="1069650"/>
            <a:chOff x="0" y="0"/>
            <a:chExt cx="5433334" cy="365487"/>
          </a:xfrm>
        </p:grpSpPr>
        <p:sp>
          <p:nvSpPr>
            <p:cNvPr id="10" name="Freeform 10"/>
            <p:cNvSpPr/>
            <p:nvPr/>
          </p:nvSpPr>
          <p:spPr>
            <a:xfrm>
              <a:off x="0" y="0"/>
              <a:ext cx="5433334" cy="365487"/>
            </a:xfrm>
            <a:custGeom>
              <a:avLst/>
              <a:gdLst/>
              <a:ahLst/>
              <a:cxnLst/>
              <a:rect l="l" t="t" r="r" b="b"/>
              <a:pathLst>
                <a:path w="5433334" h="365487">
                  <a:moveTo>
                    <a:pt x="2921" y="0"/>
                  </a:moveTo>
                  <a:lnTo>
                    <a:pt x="5430413" y="0"/>
                  </a:lnTo>
                  <a:cubicBezTo>
                    <a:pt x="5432027" y="0"/>
                    <a:pt x="5433334" y="1308"/>
                    <a:pt x="5433334" y="2921"/>
                  </a:cubicBezTo>
                  <a:lnTo>
                    <a:pt x="5433334" y="362566"/>
                  </a:lnTo>
                  <a:cubicBezTo>
                    <a:pt x="5433334" y="364179"/>
                    <a:pt x="5432027" y="365487"/>
                    <a:pt x="5430413" y="365487"/>
                  </a:cubicBezTo>
                  <a:lnTo>
                    <a:pt x="2921" y="365487"/>
                  </a:lnTo>
                  <a:cubicBezTo>
                    <a:pt x="1308" y="365487"/>
                    <a:pt x="0" y="364179"/>
                    <a:pt x="0" y="362566"/>
                  </a:cubicBezTo>
                  <a:lnTo>
                    <a:pt x="0" y="2921"/>
                  </a:lnTo>
                  <a:cubicBezTo>
                    <a:pt x="0" y="1308"/>
                    <a:pt x="1308" y="0"/>
                    <a:pt x="2921" y="0"/>
                  </a:cubicBezTo>
                  <a:close/>
                </a:path>
              </a:pathLst>
            </a:custGeom>
            <a:solidFill>
              <a:srgbClr val="FF66C4"/>
            </a:solidFill>
            <a:ln cap="sq">
              <a:noFill/>
              <a:prstDash val="solid"/>
              <a:miter/>
            </a:ln>
          </p:spPr>
          <p:txBody>
            <a:bodyPr/>
            <a:lstStyle/>
            <a:p>
              <a:endParaRPr lang="en-US" dirty="0"/>
            </a:p>
          </p:txBody>
        </p:sp>
        <p:sp>
          <p:nvSpPr>
            <p:cNvPr id="11" name="TextBox 11"/>
            <p:cNvSpPr txBox="1"/>
            <p:nvPr/>
          </p:nvSpPr>
          <p:spPr>
            <a:xfrm>
              <a:off x="0" y="-9525"/>
              <a:ext cx="5433334" cy="375012"/>
            </a:xfrm>
            <a:prstGeom prst="rect">
              <a:avLst/>
            </a:prstGeom>
          </p:spPr>
          <p:txBody>
            <a:bodyPr lIns="21000" tIns="21000" rIns="21000" bIns="21000" rtlCol="0" anchor="ctr"/>
            <a:lstStyle/>
            <a:p>
              <a:pPr algn="ctr">
                <a:lnSpc>
                  <a:spcPts val="877"/>
                </a:lnSpc>
              </a:pPr>
              <a:endParaRPr dirty="0"/>
            </a:p>
          </p:txBody>
        </p:sp>
      </p:grpSp>
      <p:grpSp>
        <p:nvGrpSpPr>
          <p:cNvPr id="12" name="Group 12"/>
          <p:cNvGrpSpPr/>
          <p:nvPr/>
        </p:nvGrpSpPr>
        <p:grpSpPr>
          <a:xfrm>
            <a:off x="1383839" y="5015608"/>
            <a:ext cx="15901420" cy="971515"/>
            <a:chOff x="0" y="0"/>
            <a:chExt cx="5433334" cy="331956"/>
          </a:xfrm>
        </p:grpSpPr>
        <p:sp>
          <p:nvSpPr>
            <p:cNvPr id="13" name="Freeform 13"/>
            <p:cNvSpPr/>
            <p:nvPr/>
          </p:nvSpPr>
          <p:spPr>
            <a:xfrm>
              <a:off x="0" y="0"/>
              <a:ext cx="5433334" cy="331956"/>
            </a:xfrm>
            <a:custGeom>
              <a:avLst/>
              <a:gdLst/>
              <a:ahLst/>
              <a:cxnLst/>
              <a:rect l="l" t="t" r="r" b="b"/>
              <a:pathLst>
                <a:path w="5433334" h="331956">
                  <a:moveTo>
                    <a:pt x="3408" y="0"/>
                  </a:moveTo>
                  <a:lnTo>
                    <a:pt x="5429926" y="0"/>
                  </a:lnTo>
                  <a:cubicBezTo>
                    <a:pt x="5430830" y="0"/>
                    <a:pt x="5431697" y="359"/>
                    <a:pt x="5432336" y="998"/>
                  </a:cubicBezTo>
                  <a:cubicBezTo>
                    <a:pt x="5432975" y="1637"/>
                    <a:pt x="5433334" y="2504"/>
                    <a:pt x="5433334" y="3408"/>
                  </a:cubicBezTo>
                  <a:lnTo>
                    <a:pt x="5433334" y="328547"/>
                  </a:lnTo>
                  <a:cubicBezTo>
                    <a:pt x="5433334" y="329451"/>
                    <a:pt x="5432975" y="330318"/>
                    <a:pt x="5432336" y="330957"/>
                  </a:cubicBezTo>
                  <a:cubicBezTo>
                    <a:pt x="5431697" y="331596"/>
                    <a:pt x="5430830" y="331956"/>
                    <a:pt x="5429926" y="331956"/>
                  </a:cubicBezTo>
                  <a:lnTo>
                    <a:pt x="3408" y="331956"/>
                  </a:lnTo>
                  <a:cubicBezTo>
                    <a:pt x="2504" y="331956"/>
                    <a:pt x="1637" y="331596"/>
                    <a:pt x="998" y="330957"/>
                  </a:cubicBezTo>
                  <a:cubicBezTo>
                    <a:pt x="359" y="330318"/>
                    <a:pt x="0" y="329451"/>
                    <a:pt x="0" y="328547"/>
                  </a:cubicBezTo>
                  <a:lnTo>
                    <a:pt x="0" y="3408"/>
                  </a:lnTo>
                  <a:cubicBezTo>
                    <a:pt x="0" y="2504"/>
                    <a:pt x="359" y="1637"/>
                    <a:pt x="998" y="998"/>
                  </a:cubicBezTo>
                  <a:cubicBezTo>
                    <a:pt x="1637" y="359"/>
                    <a:pt x="2504" y="0"/>
                    <a:pt x="3408" y="0"/>
                  </a:cubicBezTo>
                  <a:close/>
                </a:path>
              </a:pathLst>
            </a:custGeom>
            <a:gradFill rotWithShape="1">
              <a:gsLst>
                <a:gs pos="0">
                  <a:srgbClr val="82F6F6">
                    <a:alpha val="100000"/>
                  </a:srgbClr>
                </a:gs>
                <a:gs pos="69000">
                  <a:srgbClr val="45F6F3">
                    <a:alpha val="100000"/>
                  </a:srgbClr>
                </a:gs>
                <a:gs pos="100000">
                  <a:srgbClr val="41EDE9">
                    <a:alpha val="100000"/>
                  </a:srgbClr>
                </a:gs>
              </a:gsLst>
              <a:lin ang="5400000"/>
            </a:gradFill>
            <a:ln cap="sq">
              <a:noFill/>
              <a:prstDash val="solid"/>
              <a:miter/>
            </a:ln>
          </p:spPr>
          <p:txBody>
            <a:bodyPr/>
            <a:lstStyle/>
            <a:p>
              <a:endParaRPr lang="en-US" dirty="0"/>
            </a:p>
          </p:txBody>
        </p:sp>
        <p:sp>
          <p:nvSpPr>
            <p:cNvPr id="14" name="TextBox 14"/>
            <p:cNvSpPr txBox="1"/>
            <p:nvPr/>
          </p:nvSpPr>
          <p:spPr>
            <a:xfrm>
              <a:off x="0" y="-9525"/>
              <a:ext cx="5433334" cy="341481"/>
            </a:xfrm>
            <a:prstGeom prst="rect">
              <a:avLst/>
            </a:prstGeom>
          </p:spPr>
          <p:txBody>
            <a:bodyPr lIns="21000" tIns="21000" rIns="21000" bIns="21000" rtlCol="0" anchor="ctr"/>
            <a:lstStyle/>
            <a:p>
              <a:pPr algn="ctr">
                <a:lnSpc>
                  <a:spcPts val="877"/>
                </a:lnSpc>
              </a:pPr>
              <a:endParaRPr dirty="0"/>
            </a:p>
          </p:txBody>
        </p:sp>
      </p:grpSp>
      <p:grpSp>
        <p:nvGrpSpPr>
          <p:cNvPr id="15" name="Group 15"/>
          <p:cNvGrpSpPr/>
          <p:nvPr/>
        </p:nvGrpSpPr>
        <p:grpSpPr>
          <a:xfrm>
            <a:off x="1400834" y="2683318"/>
            <a:ext cx="15858466" cy="1047733"/>
            <a:chOff x="0" y="0"/>
            <a:chExt cx="5418657" cy="357998"/>
          </a:xfrm>
        </p:grpSpPr>
        <p:sp>
          <p:nvSpPr>
            <p:cNvPr id="16" name="Freeform 16"/>
            <p:cNvSpPr/>
            <p:nvPr/>
          </p:nvSpPr>
          <p:spPr>
            <a:xfrm>
              <a:off x="0" y="0"/>
              <a:ext cx="5418657" cy="357998"/>
            </a:xfrm>
            <a:custGeom>
              <a:avLst/>
              <a:gdLst/>
              <a:ahLst/>
              <a:cxnLst/>
              <a:rect l="l" t="t" r="r" b="b"/>
              <a:pathLst>
                <a:path w="5418657" h="357998">
                  <a:moveTo>
                    <a:pt x="2929" y="0"/>
                  </a:moveTo>
                  <a:lnTo>
                    <a:pt x="5415728" y="0"/>
                  </a:lnTo>
                  <a:cubicBezTo>
                    <a:pt x="5417346" y="0"/>
                    <a:pt x="5418657" y="1311"/>
                    <a:pt x="5418657" y="2929"/>
                  </a:cubicBezTo>
                  <a:lnTo>
                    <a:pt x="5418657" y="355069"/>
                  </a:lnTo>
                  <a:cubicBezTo>
                    <a:pt x="5418657" y="356687"/>
                    <a:pt x="5417346" y="357998"/>
                    <a:pt x="5415728" y="357998"/>
                  </a:cubicBezTo>
                  <a:lnTo>
                    <a:pt x="2929" y="357998"/>
                  </a:lnTo>
                  <a:cubicBezTo>
                    <a:pt x="2152" y="357998"/>
                    <a:pt x="1407" y="357690"/>
                    <a:pt x="858" y="357140"/>
                  </a:cubicBezTo>
                  <a:cubicBezTo>
                    <a:pt x="309" y="356591"/>
                    <a:pt x="0" y="355846"/>
                    <a:pt x="0" y="355069"/>
                  </a:cubicBezTo>
                  <a:lnTo>
                    <a:pt x="0" y="2929"/>
                  </a:lnTo>
                  <a:cubicBezTo>
                    <a:pt x="0" y="1311"/>
                    <a:pt x="1311" y="0"/>
                    <a:pt x="2929" y="0"/>
                  </a:cubicBezTo>
                  <a:close/>
                </a:path>
              </a:pathLst>
            </a:custGeom>
            <a:gradFill rotWithShape="1">
              <a:gsLst>
                <a:gs pos="0">
                  <a:srgbClr val="CCF009">
                    <a:alpha val="100000"/>
                  </a:srgbClr>
                </a:gs>
                <a:gs pos="69000">
                  <a:srgbClr val="BDEE00">
                    <a:alpha val="100000"/>
                  </a:srgbClr>
                </a:gs>
                <a:gs pos="100000">
                  <a:srgbClr val="B4E300">
                    <a:alpha val="100000"/>
                  </a:srgbClr>
                </a:gs>
              </a:gsLst>
              <a:lin ang="5400000"/>
            </a:gradFill>
            <a:ln cap="sq">
              <a:noFill/>
              <a:prstDash val="solid"/>
              <a:miter/>
            </a:ln>
          </p:spPr>
          <p:txBody>
            <a:bodyPr/>
            <a:lstStyle/>
            <a:p>
              <a:endParaRPr lang="en-US" dirty="0"/>
            </a:p>
          </p:txBody>
        </p:sp>
        <p:sp>
          <p:nvSpPr>
            <p:cNvPr id="17" name="TextBox 17"/>
            <p:cNvSpPr txBox="1"/>
            <p:nvPr/>
          </p:nvSpPr>
          <p:spPr>
            <a:xfrm>
              <a:off x="0" y="-9525"/>
              <a:ext cx="5418657" cy="367523"/>
            </a:xfrm>
            <a:prstGeom prst="rect">
              <a:avLst/>
            </a:prstGeom>
          </p:spPr>
          <p:txBody>
            <a:bodyPr lIns="21000" tIns="21000" rIns="21000" bIns="21000" rtlCol="0" anchor="ctr"/>
            <a:lstStyle/>
            <a:p>
              <a:pPr algn="ctr">
                <a:lnSpc>
                  <a:spcPts val="877"/>
                </a:lnSpc>
              </a:pPr>
              <a:endParaRPr dirty="0"/>
            </a:p>
          </p:txBody>
        </p:sp>
      </p:grpSp>
      <p:sp>
        <p:nvSpPr>
          <p:cNvPr id="18" name="TextBox 18"/>
          <p:cNvSpPr txBox="1"/>
          <p:nvPr/>
        </p:nvSpPr>
        <p:spPr>
          <a:xfrm>
            <a:off x="1729492" y="2723506"/>
            <a:ext cx="14544324" cy="746936"/>
          </a:xfrm>
          <a:prstGeom prst="rect">
            <a:avLst/>
          </a:prstGeom>
        </p:spPr>
        <p:txBody>
          <a:bodyPr lIns="0" tIns="0" rIns="0" bIns="0" rtlCol="0" anchor="t">
            <a:spAutoFit/>
          </a:bodyPr>
          <a:lstStyle/>
          <a:p>
            <a:pPr>
              <a:lnSpc>
                <a:spcPts val="6513"/>
              </a:lnSpc>
            </a:pPr>
            <a:r>
              <a:rPr lang="en-US" sz="3900" dirty="0">
                <a:solidFill>
                  <a:srgbClr val="000000"/>
                </a:solidFill>
                <a:latin typeface="Alata"/>
              </a:rPr>
              <a:t>Tackling Demand shrinks/end prostitution</a:t>
            </a:r>
          </a:p>
        </p:txBody>
      </p:sp>
      <p:sp>
        <p:nvSpPr>
          <p:cNvPr id="19" name="TextBox 19"/>
          <p:cNvSpPr txBox="1"/>
          <p:nvPr/>
        </p:nvSpPr>
        <p:spPr>
          <a:xfrm>
            <a:off x="1590022" y="5017687"/>
            <a:ext cx="15669278" cy="776857"/>
          </a:xfrm>
          <a:prstGeom prst="rect">
            <a:avLst/>
          </a:prstGeom>
        </p:spPr>
        <p:txBody>
          <a:bodyPr lIns="0" tIns="0" rIns="0" bIns="0" rtlCol="0" anchor="t">
            <a:spAutoFit/>
          </a:bodyPr>
          <a:lstStyle/>
          <a:p>
            <a:pPr>
              <a:lnSpc>
                <a:spcPts val="6513"/>
              </a:lnSpc>
            </a:pPr>
            <a:r>
              <a:rPr lang="en-US" sz="3900" dirty="0">
                <a:solidFill>
                  <a:srgbClr val="000000"/>
                </a:solidFill>
                <a:latin typeface="Alata"/>
              </a:rPr>
              <a:t>Criminalise + small fines/exposure = 90% Reduction in Sex Buying</a:t>
            </a:r>
          </a:p>
        </p:txBody>
      </p:sp>
      <p:sp>
        <p:nvSpPr>
          <p:cNvPr id="20" name="TextBox 20"/>
          <p:cNvSpPr txBox="1"/>
          <p:nvPr/>
        </p:nvSpPr>
        <p:spPr>
          <a:xfrm>
            <a:off x="1590022" y="7489786"/>
            <a:ext cx="15695237" cy="746936"/>
          </a:xfrm>
          <a:prstGeom prst="rect">
            <a:avLst/>
          </a:prstGeom>
        </p:spPr>
        <p:txBody>
          <a:bodyPr lIns="0" tIns="0" rIns="0" bIns="0" rtlCol="0" anchor="t">
            <a:spAutoFit/>
          </a:bodyPr>
          <a:lstStyle/>
          <a:p>
            <a:pPr>
              <a:lnSpc>
                <a:spcPts val="6513"/>
              </a:lnSpc>
            </a:pPr>
            <a:r>
              <a:rPr lang="en-US" sz="3900" dirty="0">
                <a:solidFill>
                  <a:srgbClr val="000000"/>
                </a:solidFill>
                <a:latin typeface="Alata"/>
              </a:rPr>
              <a:t>None would ‘chose’ industry if fully informed/genuine choice</a:t>
            </a:r>
          </a:p>
        </p:txBody>
      </p:sp>
      <p:grpSp>
        <p:nvGrpSpPr>
          <p:cNvPr id="25" name="Group 25"/>
          <p:cNvGrpSpPr/>
          <p:nvPr/>
        </p:nvGrpSpPr>
        <p:grpSpPr>
          <a:xfrm>
            <a:off x="1383839" y="6174495"/>
            <a:ext cx="15901420" cy="971590"/>
            <a:chOff x="0" y="0"/>
            <a:chExt cx="5433334" cy="331981"/>
          </a:xfrm>
        </p:grpSpPr>
        <p:sp>
          <p:nvSpPr>
            <p:cNvPr id="26" name="Freeform 26"/>
            <p:cNvSpPr/>
            <p:nvPr/>
          </p:nvSpPr>
          <p:spPr>
            <a:xfrm>
              <a:off x="0" y="0"/>
              <a:ext cx="5433334" cy="331981"/>
            </a:xfrm>
            <a:custGeom>
              <a:avLst/>
              <a:gdLst/>
              <a:ahLst/>
              <a:cxnLst/>
              <a:rect l="l" t="t" r="r" b="b"/>
              <a:pathLst>
                <a:path w="5433334" h="331981">
                  <a:moveTo>
                    <a:pt x="3408" y="0"/>
                  </a:moveTo>
                  <a:lnTo>
                    <a:pt x="5429926" y="0"/>
                  </a:lnTo>
                  <a:cubicBezTo>
                    <a:pt x="5430830" y="0"/>
                    <a:pt x="5431697" y="359"/>
                    <a:pt x="5432336" y="998"/>
                  </a:cubicBezTo>
                  <a:cubicBezTo>
                    <a:pt x="5432975" y="1637"/>
                    <a:pt x="5433334" y="2504"/>
                    <a:pt x="5433334" y="3408"/>
                  </a:cubicBezTo>
                  <a:lnTo>
                    <a:pt x="5433334" y="328573"/>
                  </a:lnTo>
                  <a:cubicBezTo>
                    <a:pt x="5433334" y="329477"/>
                    <a:pt x="5432975" y="330344"/>
                    <a:pt x="5432336" y="330983"/>
                  </a:cubicBezTo>
                  <a:cubicBezTo>
                    <a:pt x="5431697" y="331622"/>
                    <a:pt x="5430830" y="331981"/>
                    <a:pt x="5429926" y="331981"/>
                  </a:cubicBezTo>
                  <a:lnTo>
                    <a:pt x="3408" y="331981"/>
                  </a:lnTo>
                  <a:cubicBezTo>
                    <a:pt x="2504" y="331981"/>
                    <a:pt x="1637" y="331622"/>
                    <a:pt x="998" y="330983"/>
                  </a:cubicBezTo>
                  <a:cubicBezTo>
                    <a:pt x="359" y="330344"/>
                    <a:pt x="0" y="329477"/>
                    <a:pt x="0" y="328573"/>
                  </a:cubicBezTo>
                  <a:lnTo>
                    <a:pt x="0" y="3408"/>
                  </a:lnTo>
                  <a:cubicBezTo>
                    <a:pt x="0" y="2504"/>
                    <a:pt x="359" y="1637"/>
                    <a:pt x="998" y="998"/>
                  </a:cubicBezTo>
                  <a:cubicBezTo>
                    <a:pt x="1637" y="359"/>
                    <a:pt x="2504" y="0"/>
                    <a:pt x="3408" y="0"/>
                  </a:cubicBezTo>
                  <a:close/>
                </a:path>
              </a:pathLst>
            </a:custGeom>
            <a:solidFill>
              <a:srgbClr val="FFDE59"/>
            </a:solidFill>
            <a:ln cap="sq">
              <a:noFill/>
              <a:prstDash val="solid"/>
              <a:miter/>
            </a:ln>
          </p:spPr>
          <p:txBody>
            <a:bodyPr/>
            <a:lstStyle/>
            <a:p>
              <a:endParaRPr lang="en-US" dirty="0"/>
            </a:p>
          </p:txBody>
        </p:sp>
        <p:sp>
          <p:nvSpPr>
            <p:cNvPr id="27" name="TextBox 27"/>
            <p:cNvSpPr txBox="1"/>
            <p:nvPr/>
          </p:nvSpPr>
          <p:spPr>
            <a:xfrm>
              <a:off x="0" y="-9525"/>
              <a:ext cx="5433334" cy="341506"/>
            </a:xfrm>
            <a:prstGeom prst="rect">
              <a:avLst/>
            </a:prstGeom>
          </p:spPr>
          <p:txBody>
            <a:bodyPr lIns="21000" tIns="21000" rIns="21000" bIns="21000" rtlCol="0" anchor="ctr"/>
            <a:lstStyle/>
            <a:p>
              <a:pPr algn="ctr">
                <a:lnSpc>
                  <a:spcPts val="877"/>
                </a:lnSpc>
              </a:pPr>
              <a:endParaRPr dirty="0"/>
            </a:p>
          </p:txBody>
        </p:sp>
      </p:grpSp>
      <p:sp>
        <p:nvSpPr>
          <p:cNvPr id="28" name="TextBox 28"/>
          <p:cNvSpPr txBox="1"/>
          <p:nvPr/>
        </p:nvSpPr>
        <p:spPr>
          <a:xfrm>
            <a:off x="1590022" y="6195443"/>
            <a:ext cx="12796673" cy="746936"/>
          </a:xfrm>
          <a:prstGeom prst="rect">
            <a:avLst/>
          </a:prstGeom>
        </p:spPr>
        <p:txBody>
          <a:bodyPr lIns="0" tIns="0" rIns="0" bIns="0" rtlCol="0" anchor="t">
            <a:spAutoFit/>
          </a:bodyPr>
          <a:lstStyle/>
          <a:p>
            <a:pPr>
              <a:lnSpc>
                <a:spcPts val="6513"/>
              </a:lnSpc>
            </a:pPr>
            <a:r>
              <a:rPr lang="en-US" sz="3900" dirty="0">
                <a:solidFill>
                  <a:srgbClr val="000000"/>
                </a:solidFill>
                <a:latin typeface="Alata"/>
              </a:rPr>
              <a:t>90% in Industry want to exit</a:t>
            </a:r>
          </a:p>
        </p:txBody>
      </p:sp>
      <p:grpSp>
        <p:nvGrpSpPr>
          <p:cNvPr id="29" name="Group 29"/>
          <p:cNvGrpSpPr/>
          <p:nvPr/>
        </p:nvGrpSpPr>
        <p:grpSpPr>
          <a:xfrm>
            <a:off x="1400834" y="3924354"/>
            <a:ext cx="15884425" cy="971590"/>
            <a:chOff x="0" y="0"/>
            <a:chExt cx="5427527" cy="331981"/>
          </a:xfrm>
        </p:grpSpPr>
        <p:sp>
          <p:nvSpPr>
            <p:cNvPr id="30" name="Freeform 30"/>
            <p:cNvSpPr/>
            <p:nvPr/>
          </p:nvSpPr>
          <p:spPr>
            <a:xfrm>
              <a:off x="0" y="0"/>
              <a:ext cx="5427527" cy="331981"/>
            </a:xfrm>
            <a:custGeom>
              <a:avLst/>
              <a:gdLst/>
              <a:ahLst/>
              <a:cxnLst/>
              <a:rect l="l" t="t" r="r" b="b"/>
              <a:pathLst>
                <a:path w="5427527" h="331981">
                  <a:moveTo>
                    <a:pt x="3412" y="0"/>
                  </a:moveTo>
                  <a:lnTo>
                    <a:pt x="5424115" y="0"/>
                  </a:lnTo>
                  <a:cubicBezTo>
                    <a:pt x="5425020" y="0"/>
                    <a:pt x="5425888" y="359"/>
                    <a:pt x="5426528" y="999"/>
                  </a:cubicBezTo>
                  <a:cubicBezTo>
                    <a:pt x="5427168" y="1639"/>
                    <a:pt x="5427527" y="2507"/>
                    <a:pt x="5427527" y="3412"/>
                  </a:cubicBezTo>
                  <a:lnTo>
                    <a:pt x="5427527" y="328569"/>
                  </a:lnTo>
                  <a:cubicBezTo>
                    <a:pt x="5427527" y="329474"/>
                    <a:pt x="5427168" y="330342"/>
                    <a:pt x="5426528" y="330982"/>
                  </a:cubicBezTo>
                  <a:cubicBezTo>
                    <a:pt x="5425888" y="331622"/>
                    <a:pt x="5425020" y="331981"/>
                    <a:pt x="5424115" y="331981"/>
                  </a:cubicBezTo>
                  <a:lnTo>
                    <a:pt x="3412" y="331981"/>
                  </a:lnTo>
                  <a:cubicBezTo>
                    <a:pt x="2507" y="331981"/>
                    <a:pt x="1639" y="331622"/>
                    <a:pt x="999" y="330982"/>
                  </a:cubicBezTo>
                  <a:cubicBezTo>
                    <a:pt x="359" y="330342"/>
                    <a:pt x="0" y="329474"/>
                    <a:pt x="0" y="328569"/>
                  </a:cubicBezTo>
                  <a:lnTo>
                    <a:pt x="0" y="3412"/>
                  </a:lnTo>
                  <a:cubicBezTo>
                    <a:pt x="0" y="2507"/>
                    <a:pt x="359" y="1639"/>
                    <a:pt x="999" y="999"/>
                  </a:cubicBezTo>
                  <a:cubicBezTo>
                    <a:pt x="1639" y="359"/>
                    <a:pt x="2507" y="0"/>
                    <a:pt x="3412" y="0"/>
                  </a:cubicBezTo>
                  <a:close/>
                </a:path>
              </a:pathLst>
            </a:custGeom>
            <a:solidFill>
              <a:srgbClr val="FFDE59"/>
            </a:solidFill>
            <a:ln cap="sq">
              <a:noFill/>
              <a:prstDash val="solid"/>
              <a:miter/>
            </a:ln>
          </p:spPr>
          <p:txBody>
            <a:bodyPr/>
            <a:lstStyle/>
            <a:p>
              <a:endParaRPr lang="en-US" dirty="0"/>
            </a:p>
          </p:txBody>
        </p:sp>
        <p:sp>
          <p:nvSpPr>
            <p:cNvPr id="31" name="TextBox 31"/>
            <p:cNvSpPr txBox="1"/>
            <p:nvPr/>
          </p:nvSpPr>
          <p:spPr>
            <a:xfrm>
              <a:off x="0" y="-9525"/>
              <a:ext cx="5427527" cy="341506"/>
            </a:xfrm>
            <a:prstGeom prst="rect">
              <a:avLst/>
            </a:prstGeom>
          </p:spPr>
          <p:txBody>
            <a:bodyPr lIns="21000" tIns="21000" rIns="21000" bIns="21000" rtlCol="0" anchor="ctr"/>
            <a:lstStyle/>
            <a:p>
              <a:pPr algn="ctr">
                <a:lnSpc>
                  <a:spcPts val="877"/>
                </a:lnSpc>
              </a:pPr>
              <a:endParaRPr dirty="0"/>
            </a:p>
          </p:txBody>
        </p:sp>
      </p:grpSp>
      <p:sp>
        <p:nvSpPr>
          <p:cNvPr id="32" name="TextBox 32"/>
          <p:cNvSpPr txBox="1"/>
          <p:nvPr/>
        </p:nvSpPr>
        <p:spPr>
          <a:xfrm>
            <a:off x="1729492" y="3950266"/>
            <a:ext cx="9038867" cy="746936"/>
          </a:xfrm>
          <a:prstGeom prst="rect">
            <a:avLst/>
          </a:prstGeom>
        </p:spPr>
        <p:txBody>
          <a:bodyPr lIns="0" tIns="0" rIns="0" bIns="0" rtlCol="0" anchor="t">
            <a:spAutoFit/>
          </a:bodyPr>
          <a:lstStyle/>
          <a:p>
            <a:pPr>
              <a:lnSpc>
                <a:spcPts val="6513"/>
              </a:lnSpc>
            </a:pPr>
            <a:r>
              <a:rPr lang="en-US" sz="3900" dirty="0">
                <a:solidFill>
                  <a:srgbClr val="000000"/>
                </a:solidFill>
                <a:latin typeface="Alata"/>
              </a:rPr>
              <a:t>Ending Demand Readily Achievable</a:t>
            </a:r>
          </a:p>
        </p:txBody>
      </p:sp>
      <p:sp>
        <p:nvSpPr>
          <p:cNvPr id="33" name="TextBox 33"/>
          <p:cNvSpPr txBox="1"/>
          <p:nvPr/>
        </p:nvSpPr>
        <p:spPr>
          <a:xfrm>
            <a:off x="1802103" y="1525461"/>
            <a:ext cx="14683794" cy="746936"/>
          </a:xfrm>
          <a:prstGeom prst="rect">
            <a:avLst/>
          </a:prstGeom>
        </p:spPr>
        <p:txBody>
          <a:bodyPr lIns="0" tIns="0" rIns="0" bIns="0" rtlCol="0" anchor="t">
            <a:spAutoFit/>
          </a:bodyPr>
          <a:lstStyle/>
          <a:p>
            <a:pPr>
              <a:lnSpc>
                <a:spcPts val="6513"/>
              </a:lnSpc>
            </a:pPr>
            <a:r>
              <a:rPr lang="en-US" sz="3900" dirty="0">
                <a:solidFill>
                  <a:srgbClr val="000000"/>
                </a:solidFill>
                <a:latin typeface="Alata"/>
              </a:rPr>
              <a:t>Prostitution is an entirely unnecessary industry</a:t>
            </a:r>
          </a:p>
        </p:txBody>
      </p:sp>
      <p:sp>
        <p:nvSpPr>
          <p:cNvPr id="21" name="Freeform 27">
            <a:extLst>
              <a:ext uri="{FF2B5EF4-FFF2-40B4-BE49-F238E27FC236}">
                <a16:creationId xmlns:a16="http://schemas.microsoft.com/office/drawing/2014/main" id="{24E04B4F-AFCC-AC6B-B98F-A1DBF1B6B505}"/>
              </a:ext>
            </a:extLst>
          </p:cNvPr>
          <p:cNvSpPr/>
          <p:nvPr/>
        </p:nvSpPr>
        <p:spPr>
          <a:xfrm>
            <a:off x="452709" y="-20900"/>
            <a:ext cx="998764" cy="998764"/>
          </a:xfrm>
          <a:custGeom>
            <a:avLst/>
            <a:gdLst/>
            <a:ahLst/>
            <a:cxnLst/>
            <a:rect l="l" t="t" r="r" b="b"/>
            <a:pathLst>
              <a:path w="998764" h="998764">
                <a:moveTo>
                  <a:pt x="0" y="0"/>
                </a:moveTo>
                <a:lnTo>
                  <a:pt x="998764" y="0"/>
                </a:lnTo>
                <a:lnTo>
                  <a:pt x="998764" y="998765"/>
                </a:lnTo>
                <a:lnTo>
                  <a:pt x="0" y="9987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22" name="TextBox 8">
            <a:extLst>
              <a:ext uri="{FF2B5EF4-FFF2-40B4-BE49-F238E27FC236}">
                <a16:creationId xmlns:a16="http://schemas.microsoft.com/office/drawing/2014/main" id="{B605FA28-32F3-0C9C-66F0-078484FC14F4}"/>
              </a:ext>
            </a:extLst>
          </p:cNvPr>
          <p:cNvSpPr txBox="1"/>
          <p:nvPr/>
        </p:nvSpPr>
        <p:spPr>
          <a:xfrm>
            <a:off x="336517" y="9410700"/>
            <a:ext cx="16959628" cy="643633"/>
          </a:xfrm>
          <a:prstGeom prst="rect">
            <a:avLst/>
          </a:prstGeom>
        </p:spPr>
        <p:txBody>
          <a:bodyPr lIns="0" tIns="0" rIns="0" bIns="0" rtlCol="0" anchor="t">
            <a:spAutoFit/>
          </a:bodyPr>
          <a:lstStyle/>
          <a:p>
            <a:pPr marL="334651" lvl="1">
              <a:lnSpc>
                <a:spcPts val="5177"/>
              </a:lnSpc>
            </a:pPr>
            <a:r>
              <a:rPr lang="en-US" sz="3100" dirty="0">
                <a:solidFill>
                  <a:srgbClr val="000000"/>
                </a:solidFill>
                <a:latin typeface="Poppins"/>
              </a:rPr>
              <a:t>VAWG – Violence Against Women and Girls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643121" y="-8994948"/>
            <a:ext cx="1088623" cy="19100469"/>
            <a:chOff x="0" y="-28575"/>
            <a:chExt cx="358107" cy="6283185"/>
          </a:xfrm>
        </p:grpSpPr>
        <p:sp>
          <p:nvSpPr>
            <p:cNvPr id="3" name="Freeform 3"/>
            <p:cNvSpPr/>
            <p:nvPr/>
          </p:nvSpPr>
          <p:spPr>
            <a:xfrm>
              <a:off x="0" y="122733"/>
              <a:ext cx="358107" cy="6012532"/>
            </a:xfrm>
            <a:custGeom>
              <a:avLst/>
              <a:gdLst/>
              <a:ahLst/>
              <a:cxnLst/>
              <a:rect l="l" t="t" r="r" b="b"/>
              <a:pathLst>
                <a:path w="358107" h="6254610">
                  <a:moveTo>
                    <a:pt x="35558" y="0"/>
                  </a:moveTo>
                  <a:lnTo>
                    <a:pt x="322549" y="0"/>
                  </a:lnTo>
                  <a:cubicBezTo>
                    <a:pt x="342187" y="0"/>
                    <a:pt x="358107" y="15920"/>
                    <a:pt x="358107" y="35558"/>
                  </a:cubicBezTo>
                  <a:lnTo>
                    <a:pt x="358107" y="6219052"/>
                  </a:lnTo>
                  <a:cubicBezTo>
                    <a:pt x="358107" y="6228483"/>
                    <a:pt x="354361" y="6237527"/>
                    <a:pt x="347693" y="6244196"/>
                  </a:cubicBezTo>
                  <a:cubicBezTo>
                    <a:pt x="341024" y="6250864"/>
                    <a:pt x="331980" y="6254610"/>
                    <a:pt x="322549" y="6254610"/>
                  </a:cubicBezTo>
                  <a:lnTo>
                    <a:pt x="35558" y="6254610"/>
                  </a:lnTo>
                  <a:cubicBezTo>
                    <a:pt x="26128" y="6254610"/>
                    <a:pt x="17083" y="6250864"/>
                    <a:pt x="10415" y="6244196"/>
                  </a:cubicBezTo>
                  <a:cubicBezTo>
                    <a:pt x="3746" y="6237527"/>
                    <a:pt x="0" y="6228483"/>
                    <a:pt x="0" y="6219052"/>
                  </a:cubicBezTo>
                  <a:lnTo>
                    <a:pt x="0" y="35558"/>
                  </a:lnTo>
                  <a:cubicBezTo>
                    <a:pt x="0" y="26128"/>
                    <a:pt x="3746" y="17083"/>
                    <a:pt x="10415" y="10415"/>
                  </a:cubicBezTo>
                  <a:cubicBezTo>
                    <a:pt x="17083" y="3746"/>
                    <a:pt x="26128" y="0"/>
                    <a:pt x="35558" y="0"/>
                  </a:cubicBezTo>
                  <a:close/>
                </a:path>
              </a:pathLst>
            </a:custGeom>
            <a:solidFill>
              <a:srgbClr val="D9D9D9"/>
            </a:solidFill>
            <a:ln cap="sq">
              <a:noFill/>
              <a:prstDash val="solid"/>
              <a:miter/>
            </a:ln>
          </p:spPr>
          <p:txBody>
            <a:bodyPr/>
            <a:lstStyle/>
            <a:p>
              <a:endParaRPr lang="en-US" dirty="0"/>
            </a:p>
          </p:txBody>
        </p:sp>
        <p:sp>
          <p:nvSpPr>
            <p:cNvPr id="4" name="TextBox 4"/>
            <p:cNvSpPr txBox="1"/>
            <p:nvPr/>
          </p:nvSpPr>
          <p:spPr>
            <a:xfrm>
              <a:off x="0" y="-28575"/>
              <a:ext cx="358107" cy="6283185"/>
            </a:xfrm>
            <a:prstGeom prst="rect">
              <a:avLst/>
            </a:prstGeom>
          </p:spPr>
          <p:txBody>
            <a:bodyPr lIns="20139" tIns="20139" rIns="20139" bIns="20139" rtlCol="0" anchor="ctr"/>
            <a:lstStyle/>
            <a:p>
              <a:pPr algn="ctr">
                <a:lnSpc>
                  <a:spcPts val="1109"/>
                </a:lnSpc>
              </a:pPr>
              <a:endParaRPr dirty="0"/>
            </a:p>
          </p:txBody>
        </p:sp>
      </p:grpSp>
      <p:grpSp>
        <p:nvGrpSpPr>
          <p:cNvPr id="5" name="Group 5"/>
          <p:cNvGrpSpPr/>
          <p:nvPr/>
        </p:nvGrpSpPr>
        <p:grpSpPr>
          <a:xfrm>
            <a:off x="1584806" y="1257300"/>
            <a:ext cx="16703194" cy="4523266"/>
            <a:chOff x="0" y="22034"/>
            <a:chExt cx="13775060" cy="3730320"/>
          </a:xfrm>
        </p:grpSpPr>
        <p:sp>
          <p:nvSpPr>
            <p:cNvPr id="6" name="Freeform 6"/>
            <p:cNvSpPr/>
            <p:nvPr/>
          </p:nvSpPr>
          <p:spPr>
            <a:xfrm>
              <a:off x="0" y="22034"/>
              <a:ext cx="13775060" cy="3730320"/>
            </a:xfrm>
            <a:custGeom>
              <a:avLst/>
              <a:gdLst/>
              <a:ahLst/>
              <a:cxnLst/>
              <a:rect l="l" t="t" r="r" b="b"/>
              <a:pathLst>
                <a:path w="14454519" h="3822136">
                  <a:moveTo>
                    <a:pt x="0" y="637023"/>
                  </a:moveTo>
                  <a:cubicBezTo>
                    <a:pt x="0" y="285234"/>
                    <a:pt x="102443" y="0"/>
                    <a:pt x="228789" y="0"/>
                  </a:cubicBezTo>
                  <a:lnTo>
                    <a:pt x="14225732" y="0"/>
                  </a:lnTo>
                  <a:cubicBezTo>
                    <a:pt x="14352077" y="0"/>
                    <a:pt x="14454519" y="285234"/>
                    <a:pt x="14454519" y="637023"/>
                  </a:cubicBezTo>
                  <a:lnTo>
                    <a:pt x="14454519" y="3185113"/>
                  </a:lnTo>
                  <a:cubicBezTo>
                    <a:pt x="14454519" y="3536902"/>
                    <a:pt x="14352077" y="3822135"/>
                    <a:pt x="14225732" y="3822135"/>
                  </a:cubicBezTo>
                  <a:lnTo>
                    <a:pt x="228789" y="3822135"/>
                  </a:lnTo>
                  <a:cubicBezTo>
                    <a:pt x="102443" y="3822136"/>
                    <a:pt x="0" y="3536902"/>
                    <a:pt x="0" y="3185113"/>
                  </a:cubicBezTo>
                  <a:close/>
                </a:path>
              </a:pathLst>
            </a:custGeom>
            <a:gradFill rotWithShape="1">
              <a:gsLst>
                <a:gs pos="0">
                  <a:srgbClr val="F376E3">
                    <a:alpha val="100000"/>
                  </a:srgbClr>
                </a:gs>
                <a:gs pos="69000">
                  <a:srgbClr val="F23ADD">
                    <a:alpha val="100000"/>
                  </a:srgbClr>
                </a:gs>
                <a:gs pos="100000">
                  <a:srgbClr val="E836D3">
                    <a:alpha val="100000"/>
                  </a:srgbClr>
                </a:gs>
              </a:gsLst>
              <a:lin ang="5400000"/>
            </a:gradFill>
          </p:spPr>
          <p:txBody>
            <a:bodyPr/>
            <a:lstStyle/>
            <a:p>
              <a:endParaRPr lang="en-US" dirty="0"/>
            </a:p>
          </p:txBody>
        </p:sp>
      </p:grpSp>
      <p:sp>
        <p:nvSpPr>
          <p:cNvPr id="7" name="TextBox 7"/>
          <p:cNvSpPr txBox="1"/>
          <p:nvPr/>
        </p:nvSpPr>
        <p:spPr>
          <a:xfrm>
            <a:off x="4048936" y="4381722"/>
            <a:ext cx="8372984" cy="1085760"/>
          </a:xfrm>
          <a:prstGeom prst="rect">
            <a:avLst/>
          </a:prstGeom>
        </p:spPr>
        <p:txBody>
          <a:bodyPr lIns="0" tIns="0" rIns="0" bIns="0" rtlCol="0" anchor="t">
            <a:spAutoFit/>
          </a:bodyPr>
          <a:lstStyle/>
          <a:p>
            <a:pPr marL="648461" lvl="1" indent="-324231">
              <a:lnSpc>
                <a:spcPts val="4204"/>
              </a:lnSpc>
              <a:buFont typeface="Arial"/>
              <a:buChar char="•"/>
            </a:pPr>
            <a:r>
              <a:rPr lang="en-US" sz="3003" dirty="0">
                <a:solidFill>
                  <a:srgbClr val="000000"/>
                </a:solidFill>
                <a:latin typeface="Poppins"/>
              </a:rPr>
              <a:t>Desire has to be feigned</a:t>
            </a:r>
          </a:p>
          <a:p>
            <a:pPr marL="648461" lvl="1" indent="-324231">
              <a:lnSpc>
                <a:spcPts val="4204"/>
              </a:lnSpc>
              <a:buFont typeface="Arial"/>
              <a:buChar char="•"/>
            </a:pPr>
            <a:r>
              <a:rPr lang="en-US" sz="3003" dirty="0">
                <a:solidFill>
                  <a:srgbClr val="000000"/>
                </a:solidFill>
                <a:latin typeface="Poppins"/>
              </a:rPr>
              <a:t>Disgust / Fear has to be Suppressed</a:t>
            </a:r>
          </a:p>
        </p:txBody>
      </p:sp>
      <p:sp>
        <p:nvSpPr>
          <p:cNvPr id="8" name="TextBox 8"/>
          <p:cNvSpPr txBox="1"/>
          <p:nvPr/>
        </p:nvSpPr>
        <p:spPr>
          <a:xfrm>
            <a:off x="3033157" y="1099598"/>
            <a:ext cx="9889756" cy="963323"/>
          </a:xfrm>
          <a:prstGeom prst="rect">
            <a:avLst/>
          </a:prstGeom>
        </p:spPr>
        <p:txBody>
          <a:bodyPr lIns="0" tIns="0" rIns="0" bIns="0" rtlCol="0" anchor="t">
            <a:spAutoFit/>
          </a:bodyPr>
          <a:lstStyle/>
          <a:p>
            <a:pPr>
              <a:lnSpc>
                <a:spcPts val="8606"/>
              </a:lnSpc>
            </a:pPr>
            <a:r>
              <a:rPr lang="en-US" sz="4117" dirty="0">
                <a:solidFill>
                  <a:srgbClr val="000000"/>
                </a:solidFill>
                <a:latin typeface="Open Sans Extra Bold"/>
              </a:rPr>
              <a:t>Inherent Psychological Harm</a:t>
            </a:r>
          </a:p>
        </p:txBody>
      </p:sp>
      <p:sp>
        <p:nvSpPr>
          <p:cNvPr id="9" name="TextBox 9"/>
          <p:cNvSpPr txBox="1"/>
          <p:nvPr/>
        </p:nvSpPr>
        <p:spPr>
          <a:xfrm>
            <a:off x="3033157" y="2417433"/>
            <a:ext cx="11888584" cy="1047822"/>
          </a:xfrm>
          <a:prstGeom prst="rect">
            <a:avLst/>
          </a:prstGeom>
        </p:spPr>
        <p:txBody>
          <a:bodyPr lIns="0" tIns="0" rIns="0" bIns="0" rtlCol="0" anchor="t">
            <a:spAutoFit/>
          </a:bodyPr>
          <a:lstStyle/>
          <a:p>
            <a:pPr marL="647086" lvl="1" indent="-323543">
              <a:lnSpc>
                <a:spcPts val="4196"/>
              </a:lnSpc>
              <a:buFont typeface="Arial"/>
              <a:buChar char="•"/>
            </a:pPr>
            <a:r>
              <a:rPr lang="en-US" sz="2997" dirty="0">
                <a:solidFill>
                  <a:srgbClr val="000000"/>
                </a:solidFill>
                <a:latin typeface="Poppins"/>
              </a:rPr>
              <a:t>Sex/Sex Acts/Sexual Expression should be based on desire. When it isn’t, this is inherently psychological harm</a:t>
            </a:r>
          </a:p>
        </p:txBody>
      </p:sp>
      <p:sp>
        <p:nvSpPr>
          <p:cNvPr id="10" name="TextBox 10"/>
          <p:cNvSpPr txBox="1"/>
          <p:nvPr/>
        </p:nvSpPr>
        <p:spPr>
          <a:xfrm>
            <a:off x="3547945" y="3608130"/>
            <a:ext cx="9374968" cy="634917"/>
          </a:xfrm>
          <a:prstGeom prst="rect">
            <a:avLst/>
          </a:prstGeom>
        </p:spPr>
        <p:txBody>
          <a:bodyPr lIns="0" tIns="0" rIns="0" bIns="0" rtlCol="0" anchor="t">
            <a:spAutoFit/>
          </a:bodyPr>
          <a:lstStyle/>
          <a:p>
            <a:pPr>
              <a:lnSpc>
                <a:spcPts val="5406"/>
              </a:lnSpc>
            </a:pPr>
            <a:r>
              <a:rPr lang="en-US" sz="3003" dirty="0">
                <a:solidFill>
                  <a:srgbClr val="000000"/>
                </a:solidFill>
                <a:latin typeface="Poppins"/>
              </a:rPr>
              <a:t>The psychological harm is amplified as:</a:t>
            </a:r>
          </a:p>
        </p:txBody>
      </p:sp>
      <p:grpSp>
        <p:nvGrpSpPr>
          <p:cNvPr id="11" name="Group 11"/>
          <p:cNvGrpSpPr/>
          <p:nvPr/>
        </p:nvGrpSpPr>
        <p:grpSpPr>
          <a:xfrm>
            <a:off x="523661" y="6219693"/>
            <a:ext cx="11028845" cy="3820125"/>
            <a:chOff x="0" y="0"/>
            <a:chExt cx="23588713" cy="8170559"/>
          </a:xfrm>
        </p:grpSpPr>
        <p:sp>
          <p:nvSpPr>
            <p:cNvPr id="12" name="Freeform 12"/>
            <p:cNvSpPr/>
            <p:nvPr/>
          </p:nvSpPr>
          <p:spPr>
            <a:xfrm>
              <a:off x="0" y="0"/>
              <a:ext cx="23588714" cy="8170487"/>
            </a:xfrm>
            <a:custGeom>
              <a:avLst/>
              <a:gdLst/>
              <a:ahLst/>
              <a:cxnLst/>
              <a:rect l="l" t="t" r="r" b="b"/>
              <a:pathLst>
                <a:path w="23588714" h="8170487">
                  <a:moveTo>
                    <a:pt x="0" y="1361748"/>
                  </a:moveTo>
                  <a:cubicBezTo>
                    <a:pt x="0" y="609738"/>
                    <a:pt x="167179" y="0"/>
                    <a:pt x="373367" y="0"/>
                  </a:cubicBezTo>
                  <a:lnTo>
                    <a:pt x="23215349" y="0"/>
                  </a:lnTo>
                  <a:cubicBezTo>
                    <a:pt x="23421536" y="0"/>
                    <a:pt x="23588714" y="609738"/>
                    <a:pt x="23588714" y="1361748"/>
                  </a:cubicBezTo>
                  <a:lnTo>
                    <a:pt x="23588714" y="6808738"/>
                  </a:lnTo>
                  <a:cubicBezTo>
                    <a:pt x="23588714" y="7560748"/>
                    <a:pt x="23421536" y="8170486"/>
                    <a:pt x="23215349" y="8170486"/>
                  </a:cubicBezTo>
                  <a:lnTo>
                    <a:pt x="373367" y="8170486"/>
                  </a:lnTo>
                  <a:cubicBezTo>
                    <a:pt x="167179" y="8170487"/>
                    <a:pt x="0" y="7560748"/>
                    <a:pt x="0" y="6808738"/>
                  </a:cubicBezTo>
                  <a:close/>
                </a:path>
              </a:pathLst>
            </a:custGeom>
            <a:gradFill rotWithShape="1">
              <a:gsLst>
                <a:gs pos="0">
                  <a:srgbClr val="CCF009">
                    <a:alpha val="100000"/>
                  </a:srgbClr>
                </a:gs>
                <a:gs pos="69000">
                  <a:srgbClr val="BDEE00">
                    <a:alpha val="100000"/>
                  </a:srgbClr>
                </a:gs>
                <a:gs pos="100000">
                  <a:srgbClr val="B4E300">
                    <a:alpha val="100000"/>
                  </a:srgbClr>
                </a:gs>
              </a:gsLst>
              <a:lin ang="5400000"/>
            </a:gradFill>
          </p:spPr>
          <p:txBody>
            <a:bodyPr/>
            <a:lstStyle/>
            <a:p>
              <a:endParaRPr lang="en-US" dirty="0"/>
            </a:p>
          </p:txBody>
        </p:sp>
      </p:grpSp>
      <p:grpSp>
        <p:nvGrpSpPr>
          <p:cNvPr id="13" name="Group 13"/>
          <p:cNvGrpSpPr/>
          <p:nvPr/>
        </p:nvGrpSpPr>
        <p:grpSpPr>
          <a:xfrm>
            <a:off x="12922912" y="6700207"/>
            <a:ext cx="5354788" cy="3339577"/>
            <a:chOff x="0" y="63081"/>
            <a:chExt cx="11155065" cy="5777321"/>
          </a:xfrm>
        </p:grpSpPr>
        <p:sp>
          <p:nvSpPr>
            <p:cNvPr id="14" name="Freeform 14"/>
            <p:cNvSpPr/>
            <p:nvPr/>
          </p:nvSpPr>
          <p:spPr>
            <a:xfrm>
              <a:off x="0" y="63081"/>
              <a:ext cx="11155065" cy="5777321"/>
            </a:xfrm>
            <a:custGeom>
              <a:avLst/>
              <a:gdLst/>
              <a:ahLst/>
              <a:cxnLst/>
              <a:rect l="l" t="t" r="r" b="b"/>
              <a:pathLst>
                <a:path w="11176523" h="6394379">
                  <a:moveTo>
                    <a:pt x="0" y="1065730"/>
                  </a:moveTo>
                  <a:cubicBezTo>
                    <a:pt x="0" y="477192"/>
                    <a:pt x="79211" y="0"/>
                    <a:pt x="176904" y="0"/>
                  </a:cubicBezTo>
                  <a:lnTo>
                    <a:pt x="10999619" y="0"/>
                  </a:lnTo>
                  <a:cubicBezTo>
                    <a:pt x="11097313" y="0"/>
                    <a:pt x="11176523" y="477192"/>
                    <a:pt x="11176523" y="1065730"/>
                  </a:cubicBezTo>
                  <a:lnTo>
                    <a:pt x="11176523" y="5328649"/>
                  </a:lnTo>
                  <a:cubicBezTo>
                    <a:pt x="11176523" y="5917186"/>
                    <a:pt x="11097313" y="6394379"/>
                    <a:pt x="10999619" y="6394379"/>
                  </a:cubicBezTo>
                  <a:lnTo>
                    <a:pt x="176904" y="6394379"/>
                  </a:lnTo>
                  <a:cubicBezTo>
                    <a:pt x="79211" y="6394379"/>
                    <a:pt x="0" y="5917186"/>
                    <a:pt x="0" y="5328649"/>
                  </a:cubicBezTo>
                  <a:close/>
                </a:path>
              </a:pathLst>
            </a:custGeom>
            <a:solidFill>
              <a:srgbClr val="FEC92D"/>
            </a:solidFill>
          </p:spPr>
          <p:txBody>
            <a:bodyPr/>
            <a:lstStyle/>
            <a:p>
              <a:endParaRPr lang="en-US" dirty="0"/>
            </a:p>
          </p:txBody>
        </p:sp>
      </p:grpSp>
      <p:sp>
        <p:nvSpPr>
          <p:cNvPr id="15" name="TextBox 15"/>
          <p:cNvSpPr txBox="1"/>
          <p:nvPr/>
        </p:nvSpPr>
        <p:spPr>
          <a:xfrm>
            <a:off x="13979114" y="7716040"/>
            <a:ext cx="4026326" cy="2041844"/>
          </a:xfrm>
          <a:prstGeom prst="rect">
            <a:avLst/>
          </a:prstGeom>
        </p:spPr>
        <p:txBody>
          <a:bodyPr lIns="0" tIns="0" rIns="0" bIns="0" rtlCol="0" anchor="t">
            <a:spAutoFit/>
          </a:bodyPr>
          <a:lstStyle/>
          <a:p>
            <a:pPr algn="just">
              <a:lnSpc>
                <a:spcPts val="4043"/>
              </a:lnSpc>
            </a:pPr>
            <a:r>
              <a:rPr lang="en-US" sz="3017" dirty="0">
                <a:solidFill>
                  <a:srgbClr val="000000"/>
                </a:solidFill>
                <a:latin typeface="Poppins"/>
              </a:rPr>
              <a:t>Porn and prostitution promote appalling </a:t>
            </a:r>
          </a:p>
          <a:p>
            <a:pPr algn="just">
              <a:lnSpc>
                <a:spcPts val="4043"/>
              </a:lnSpc>
            </a:pPr>
            <a:r>
              <a:rPr lang="en-US" sz="3017" dirty="0">
                <a:solidFill>
                  <a:srgbClr val="000000"/>
                </a:solidFill>
                <a:latin typeface="Poppins"/>
              </a:rPr>
              <a:t>Attitudes in Buyers </a:t>
            </a:r>
          </a:p>
          <a:p>
            <a:pPr algn="just">
              <a:lnSpc>
                <a:spcPts val="4043"/>
              </a:lnSpc>
            </a:pPr>
            <a:r>
              <a:rPr lang="en-US" sz="3017" dirty="0">
                <a:solidFill>
                  <a:srgbClr val="000000"/>
                </a:solidFill>
                <a:latin typeface="Poppins"/>
              </a:rPr>
              <a:t>&amp; in Wider Society</a:t>
            </a:r>
          </a:p>
        </p:txBody>
      </p:sp>
      <p:sp>
        <p:nvSpPr>
          <p:cNvPr id="16" name="TextBox 16"/>
          <p:cNvSpPr txBox="1"/>
          <p:nvPr/>
        </p:nvSpPr>
        <p:spPr>
          <a:xfrm rot="150008">
            <a:off x="13132894" y="4163895"/>
            <a:ext cx="5124590" cy="1038682"/>
          </a:xfrm>
          <a:prstGeom prst="rect">
            <a:avLst/>
          </a:prstGeom>
        </p:spPr>
        <p:txBody>
          <a:bodyPr lIns="0" tIns="0" rIns="0" bIns="0" rtlCol="0" anchor="t">
            <a:spAutoFit/>
          </a:bodyPr>
          <a:lstStyle/>
          <a:p>
            <a:pPr algn="ctr">
              <a:lnSpc>
                <a:spcPts val="4054"/>
              </a:lnSpc>
            </a:pPr>
            <a:r>
              <a:rPr lang="en-US" sz="3217" dirty="0">
                <a:solidFill>
                  <a:srgbClr val="000000"/>
                </a:solidFill>
                <a:latin typeface="La Lou"/>
              </a:rPr>
              <a:t>You Shouldn’t </a:t>
            </a:r>
            <a:r>
              <a:rPr lang="en-US" sz="3217" u="sng" dirty="0">
                <a:solidFill>
                  <a:srgbClr val="000000"/>
                </a:solidFill>
                <a:latin typeface="La Lou"/>
              </a:rPr>
              <a:t>HAVE </a:t>
            </a:r>
            <a:r>
              <a:rPr lang="en-US" sz="3217" dirty="0">
                <a:solidFill>
                  <a:srgbClr val="000000"/>
                </a:solidFill>
                <a:latin typeface="La Lou"/>
              </a:rPr>
              <a:t>to Dissociate during sex</a:t>
            </a:r>
          </a:p>
        </p:txBody>
      </p:sp>
      <p:sp>
        <p:nvSpPr>
          <p:cNvPr id="17" name="Freeform 17"/>
          <p:cNvSpPr/>
          <p:nvPr/>
        </p:nvSpPr>
        <p:spPr>
          <a:xfrm>
            <a:off x="313133" y="1352682"/>
            <a:ext cx="2571750" cy="4114800"/>
          </a:xfrm>
          <a:custGeom>
            <a:avLst/>
            <a:gdLst/>
            <a:ahLst/>
            <a:cxnLst/>
            <a:rect l="l" t="t" r="r" b="b"/>
            <a:pathLst>
              <a:path w="2571750" h="4114800">
                <a:moveTo>
                  <a:pt x="0" y="0"/>
                </a:moveTo>
                <a:lnTo>
                  <a:pt x="2571750" y="0"/>
                </a:lnTo>
                <a:lnTo>
                  <a:pt x="257175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8" name="Freeform 18"/>
          <p:cNvSpPr/>
          <p:nvPr/>
        </p:nvSpPr>
        <p:spPr>
          <a:xfrm>
            <a:off x="-46166" y="6598673"/>
            <a:ext cx="2150695" cy="3441111"/>
          </a:xfrm>
          <a:custGeom>
            <a:avLst/>
            <a:gdLst/>
            <a:ahLst/>
            <a:cxnLst/>
            <a:rect l="l" t="t" r="r" b="b"/>
            <a:pathLst>
              <a:path w="2150695" h="3441111">
                <a:moveTo>
                  <a:pt x="0" y="0"/>
                </a:moveTo>
                <a:lnTo>
                  <a:pt x="2150694" y="0"/>
                </a:lnTo>
                <a:lnTo>
                  <a:pt x="2150694" y="3441112"/>
                </a:lnTo>
                <a:lnTo>
                  <a:pt x="0" y="34411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20" name="TextBox 20"/>
          <p:cNvSpPr txBox="1"/>
          <p:nvPr/>
        </p:nvSpPr>
        <p:spPr>
          <a:xfrm>
            <a:off x="2436787" y="-132218"/>
            <a:ext cx="11869813" cy="1110560"/>
          </a:xfrm>
          <a:prstGeom prst="rect">
            <a:avLst/>
          </a:prstGeom>
        </p:spPr>
        <p:txBody>
          <a:bodyPr wrap="square" lIns="0" tIns="0" rIns="0" bIns="0" rtlCol="0" anchor="t">
            <a:spAutoFit/>
          </a:bodyPr>
          <a:lstStyle/>
          <a:p>
            <a:pPr>
              <a:lnSpc>
                <a:spcPts val="9651"/>
              </a:lnSpc>
            </a:pPr>
            <a:r>
              <a:rPr lang="en-US" sz="4617" dirty="0">
                <a:solidFill>
                  <a:srgbClr val="000000"/>
                </a:solidFill>
                <a:latin typeface="Poppins"/>
              </a:rPr>
              <a:t>Prostitution is Inherently Harmful</a:t>
            </a:r>
          </a:p>
        </p:txBody>
      </p:sp>
      <p:sp>
        <p:nvSpPr>
          <p:cNvPr id="21" name="TextBox 21"/>
          <p:cNvSpPr txBox="1"/>
          <p:nvPr/>
        </p:nvSpPr>
        <p:spPr>
          <a:xfrm>
            <a:off x="2210074" y="7174971"/>
            <a:ext cx="8749120" cy="2673809"/>
          </a:xfrm>
          <a:prstGeom prst="rect">
            <a:avLst/>
          </a:prstGeom>
        </p:spPr>
        <p:txBody>
          <a:bodyPr lIns="0" tIns="0" rIns="0" bIns="0" rtlCol="0" anchor="t">
            <a:spAutoFit/>
          </a:bodyPr>
          <a:lstStyle/>
          <a:p>
            <a:pPr algn="just">
              <a:lnSpc>
                <a:spcPts val="4170"/>
              </a:lnSpc>
            </a:pPr>
            <a:r>
              <a:rPr lang="en-US" sz="3000" dirty="0">
                <a:solidFill>
                  <a:srgbClr val="000000"/>
                </a:solidFill>
                <a:latin typeface="Poppins"/>
              </a:rPr>
              <a:t>The need for money means prostitution is inherently exploitative and never a genuine free choice. If punters gave women money regardless, not a single woman would </a:t>
            </a:r>
            <a:r>
              <a:rPr lang="en-US" sz="3000" i="1" dirty="0">
                <a:solidFill>
                  <a:srgbClr val="000000"/>
                </a:solidFill>
                <a:latin typeface="Poppins"/>
              </a:rPr>
              <a:t>chose</a:t>
            </a:r>
            <a:r>
              <a:rPr lang="en-US" sz="3000" dirty="0">
                <a:solidFill>
                  <a:srgbClr val="000000"/>
                </a:solidFill>
                <a:latin typeface="Poppins"/>
              </a:rPr>
              <a:t> sex, would they!</a:t>
            </a:r>
          </a:p>
        </p:txBody>
      </p:sp>
      <p:sp>
        <p:nvSpPr>
          <p:cNvPr id="22" name="TextBox 22"/>
          <p:cNvSpPr txBox="1"/>
          <p:nvPr/>
        </p:nvSpPr>
        <p:spPr>
          <a:xfrm rot="-300442">
            <a:off x="15132677" y="1496248"/>
            <a:ext cx="2917332" cy="1430768"/>
          </a:xfrm>
          <a:prstGeom prst="rect">
            <a:avLst/>
          </a:prstGeom>
        </p:spPr>
        <p:txBody>
          <a:bodyPr lIns="0" tIns="0" rIns="0" bIns="0" rtlCol="0" anchor="t">
            <a:spAutoFit/>
          </a:bodyPr>
          <a:lstStyle/>
          <a:p>
            <a:pPr algn="ctr">
              <a:lnSpc>
                <a:spcPts val="3815"/>
              </a:lnSpc>
            </a:pPr>
            <a:r>
              <a:rPr lang="en-US" sz="3317" dirty="0">
                <a:solidFill>
                  <a:srgbClr val="000000"/>
                </a:solidFill>
                <a:latin typeface="La Lou"/>
              </a:rPr>
              <a:t>Sex Isn’t Supposed to be Work</a:t>
            </a:r>
          </a:p>
        </p:txBody>
      </p:sp>
      <p:sp>
        <p:nvSpPr>
          <p:cNvPr id="23" name="TextBox 23"/>
          <p:cNvSpPr txBox="1"/>
          <p:nvPr/>
        </p:nvSpPr>
        <p:spPr>
          <a:xfrm>
            <a:off x="1973821" y="6170021"/>
            <a:ext cx="8758558" cy="928778"/>
          </a:xfrm>
          <a:prstGeom prst="rect">
            <a:avLst/>
          </a:prstGeom>
        </p:spPr>
        <p:txBody>
          <a:bodyPr lIns="0" tIns="0" rIns="0" bIns="0" rtlCol="0" anchor="t">
            <a:spAutoFit/>
          </a:bodyPr>
          <a:lstStyle/>
          <a:p>
            <a:pPr>
              <a:lnSpc>
                <a:spcPts val="8188"/>
              </a:lnSpc>
            </a:pPr>
            <a:r>
              <a:rPr lang="en-US" sz="3917" dirty="0">
                <a:solidFill>
                  <a:srgbClr val="000000"/>
                </a:solidFill>
                <a:latin typeface="Open Sans Extra Bold"/>
              </a:rPr>
              <a:t>Coercion is Inherent</a:t>
            </a:r>
          </a:p>
        </p:txBody>
      </p:sp>
      <p:sp>
        <p:nvSpPr>
          <p:cNvPr id="24" name="TextBox 24"/>
          <p:cNvSpPr txBox="1"/>
          <p:nvPr/>
        </p:nvSpPr>
        <p:spPr>
          <a:xfrm>
            <a:off x="14306600" y="6571742"/>
            <a:ext cx="3333254" cy="901981"/>
          </a:xfrm>
          <a:prstGeom prst="rect">
            <a:avLst/>
          </a:prstGeom>
        </p:spPr>
        <p:txBody>
          <a:bodyPr lIns="0" tIns="0" rIns="0" bIns="0" rtlCol="0" anchor="t">
            <a:spAutoFit/>
          </a:bodyPr>
          <a:lstStyle/>
          <a:p>
            <a:pPr>
              <a:lnSpc>
                <a:spcPts val="7979"/>
              </a:lnSpc>
            </a:pPr>
            <a:r>
              <a:rPr lang="en-US" sz="3817" dirty="0">
                <a:solidFill>
                  <a:srgbClr val="000000"/>
                </a:solidFill>
                <a:latin typeface="Open Sans Extra Bold"/>
              </a:rPr>
              <a:t>Wider Harms</a:t>
            </a:r>
          </a:p>
        </p:txBody>
      </p:sp>
      <p:sp>
        <p:nvSpPr>
          <p:cNvPr id="25" name="Freeform 30">
            <a:extLst>
              <a:ext uri="{FF2B5EF4-FFF2-40B4-BE49-F238E27FC236}">
                <a16:creationId xmlns:a16="http://schemas.microsoft.com/office/drawing/2014/main" id="{035EA42B-1B3D-6251-16C2-49D30E93122C}"/>
              </a:ext>
            </a:extLst>
          </p:cNvPr>
          <p:cNvSpPr/>
          <p:nvPr/>
        </p:nvSpPr>
        <p:spPr>
          <a:xfrm>
            <a:off x="221463" y="10974"/>
            <a:ext cx="996930" cy="996930"/>
          </a:xfrm>
          <a:custGeom>
            <a:avLst/>
            <a:gdLst/>
            <a:ahLst/>
            <a:cxnLst/>
            <a:rect l="l" t="t" r="r" b="b"/>
            <a:pathLst>
              <a:path w="996930" h="996930">
                <a:moveTo>
                  <a:pt x="0" y="0"/>
                </a:moveTo>
                <a:lnTo>
                  <a:pt x="996929" y="0"/>
                </a:lnTo>
                <a:lnTo>
                  <a:pt x="996929" y="996930"/>
                </a:lnTo>
                <a:lnTo>
                  <a:pt x="0" y="9969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19" name="Freeform 19"/>
          <p:cNvSpPr/>
          <p:nvPr/>
        </p:nvSpPr>
        <p:spPr>
          <a:xfrm>
            <a:off x="11366231" y="6700207"/>
            <a:ext cx="2352387" cy="3421654"/>
          </a:xfrm>
          <a:custGeom>
            <a:avLst/>
            <a:gdLst/>
            <a:ahLst/>
            <a:cxnLst/>
            <a:rect l="l" t="t" r="r" b="b"/>
            <a:pathLst>
              <a:path w="2352387" h="3421654">
                <a:moveTo>
                  <a:pt x="0" y="0"/>
                </a:moveTo>
                <a:lnTo>
                  <a:pt x="2352386" y="0"/>
                </a:lnTo>
                <a:lnTo>
                  <a:pt x="2352386" y="3421653"/>
                </a:lnTo>
                <a:lnTo>
                  <a:pt x="0" y="34216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Freeform 17">
            <a:extLst>
              <a:ext uri="{FF2B5EF4-FFF2-40B4-BE49-F238E27FC236}">
                <a16:creationId xmlns:a16="http://schemas.microsoft.com/office/drawing/2014/main" id="{4292DE3D-395A-98D8-6110-FD4DF76D2946}"/>
              </a:ext>
            </a:extLst>
          </p:cNvPr>
          <p:cNvSpPr/>
          <p:nvPr/>
        </p:nvSpPr>
        <p:spPr>
          <a:xfrm>
            <a:off x="9872234" y="6531048"/>
            <a:ext cx="7868863" cy="885337"/>
          </a:xfrm>
          <a:custGeom>
            <a:avLst/>
            <a:gdLst/>
            <a:ahLst/>
            <a:cxnLst/>
            <a:rect l="l" t="t" r="r" b="b"/>
            <a:pathLst>
              <a:path w="11826875" h="1404112">
                <a:moveTo>
                  <a:pt x="0" y="234061"/>
                </a:moveTo>
                <a:cubicBezTo>
                  <a:pt x="0" y="104775"/>
                  <a:pt x="104775" y="0"/>
                  <a:pt x="234061" y="0"/>
                </a:cubicBezTo>
                <a:lnTo>
                  <a:pt x="11592941" y="0"/>
                </a:lnTo>
                <a:cubicBezTo>
                  <a:pt x="11722100" y="0"/>
                  <a:pt x="11826875" y="104775"/>
                  <a:pt x="11826875" y="234061"/>
                </a:cubicBezTo>
                <a:lnTo>
                  <a:pt x="11826875" y="1170051"/>
                </a:lnTo>
                <a:cubicBezTo>
                  <a:pt x="11826875" y="1299337"/>
                  <a:pt x="11722100" y="1404112"/>
                  <a:pt x="11592814" y="1404112"/>
                </a:cubicBezTo>
                <a:lnTo>
                  <a:pt x="234061" y="1404112"/>
                </a:lnTo>
                <a:cubicBezTo>
                  <a:pt x="104775" y="1403985"/>
                  <a:pt x="0" y="1299210"/>
                  <a:pt x="0" y="1170051"/>
                </a:cubicBezTo>
                <a:close/>
              </a:path>
            </a:pathLst>
          </a:custGeom>
          <a:solidFill>
            <a:srgbClr val="FF914D"/>
          </a:solidFill>
        </p:spPr>
        <p:txBody>
          <a:bodyPr/>
          <a:lstStyle/>
          <a:p>
            <a:endParaRPr lang="en-US" dirty="0"/>
          </a:p>
        </p:txBody>
      </p:sp>
      <p:sp>
        <p:nvSpPr>
          <p:cNvPr id="114" name="Freeform 13">
            <a:extLst>
              <a:ext uri="{FF2B5EF4-FFF2-40B4-BE49-F238E27FC236}">
                <a16:creationId xmlns:a16="http://schemas.microsoft.com/office/drawing/2014/main" id="{3BB37DA1-A2E1-EAEB-C57C-085A85DDD10C}"/>
              </a:ext>
            </a:extLst>
          </p:cNvPr>
          <p:cNvSpPr/>
          <p:nvPr/>
        </p:nvSpPr>
        <p:spPr>
          <a:xfrm>
            <a:off x="9829800" y="5509641"/>
            <a:ext cx="7868864" cy="773857"/>
          </a:xfrm>
          <a:custGeom>
            <a:avLst/>
            <a:gdLst/>
            <a:ahLst/>
            <a:cxnLst/>
            <a:rect l="l" t="t" r="r" b="b"/>
            <a:pathLst>
              <a:path w="11826875" h="1404112">
                <a:moveTo>
                  <a:pt x="0" y="234061"/>
                </a:moveTo>
                <a:cubicBezTo>
                  <a:pt x="0" y="104775"/>
                  <a:pt x="104775" y="0"/>
                  <a:pt x="234061" y="0"/>
                </a:cubicBezTo>
                <a:lnTo>
                  <a:pt x="11592941" y="0"/>
                </a:lnTo>
                <a:cubicBezTo>
                  <a:pt x="11722100" y="0"/>
                  <a:pt x="11826875" y="104775"/>
                  <a:pt x="11826875" y="234061"/>
                </a:cubicBezTo>
                <a:lnTo>
                  <a:pt x="11826875" y="1170051"/>
                </a:lnTo>
                <a:cubicBezTo>
                  <a:pt x="11826875" y="1299337"/>
                  <a:pt x="11722100" y="1404112"/>
                  <a:pt x="11592814" y="1404112"/>
                </a:cubicBezTo>
                <a:lnTo>
                  <a:pt x="234061" y="1404112"/>
                </a:lnTo>
                <a:cubicBezTo>
                  <a:pt x="104775" y="1403985"/>
                  <a:pt x="0" y="1299210"/>
                  <a:pt x="0" y="1170051"/>
                </a:cubicBezTo>
                <a:close/>
              </a:path>
            </a:pathLst>
          </a:custGeom>
          <a:gradFill rotWithShape="1">
            <a:gsLst>
              <a:gs pos="0">
                <a:srgbClr val="CCF009">
                  <a:alpha val="100000"/>
                </a:srgbClr>
              </a:gs>
              <a:gs pos="69000">
                <a:srgbClr val="BDEE00">
                  <a:alpha val="100000"/>
                </a:srgbClr>
              </a:gs>
              <a:gs pos="100000">
                <a:srgbClr val="B4E300">
                  <a:alpha val="100000"/>
                </a:srgbClr>
              </a:gs>
            </a:gsLst>
            <a:lin ang="5400000"/>
          </a:gradFill>
        </p:spPr>
        <p:txBody>
          <a:bodyPr/>
          <a:lstStyle/>
          <a:p>
            <a:endParaRPr lang="en-US" sz="3600" dirty="0"/>
          </a:p>
        </p:txBody>
      </p:sp>
      <p:sp>
        <p:nvSpPr>
          <p:cNvPr id="113" name="Freeform 25">
            <a:extLst>
              <a:ext uri="{FF2B5EF4-FFF2-40B4-BE49-F238E27FC236}">
                <a16:creationId xmlns:a16="http://schemas.microsoft.com/office/drawing/2014/main" id="{F2B6824A-0A2D-F583-197F-3F596E37DB19}"/>
              </a:ext>
            </a:extLst>
          </p:cNvPr>
          <p:cNvSpPr/>
          <p:nvPr/>
        </p:nvSpPr>
        <p:spPr>
          <a:xfrm>
            <a:off x="9781821" y="2101664"/>
            <a:ext cx="7985577" cy="984327"/>
          </a:xfrm>
          <a:custGeom>
            <a:avLst/>
            <a:gdLst/>
            <a:ahLst/>
            <a:cxnLst/>
            <a:rect l="l" t="t" r="r" b="b"/>
            <a:pathLst>
              <a:path w="11826875" h="1123188">
                <a:moveTo>
                  <a:pt x="0" y="187198"/>
                </a:moveTo>
                <a:cubicBezTo>
                  <a:pt x="0" y="83820"/>
                  <a:pt x="83820" y="0"/>
                  <a:pt x="187198" y="0"/>
                </a:cubicBezTo>
                <a:lnTo>
                  <a:pt x="11639677" y="0"/>
                </a:lnTo>
                <a:cubicBezTo>
                  <a:pt x="11743055" y="0"/>
                  <a:pt x="11826875" y="83820"/>
                  <a:pt x="11826875" y="187198"/>
                </a:cubicBezTo>
                <a:lnTo>
                  <a:pt x="11826875" y="935990"/>
                </a:lnTo>
                <a:cubicBezTo>
                  <a:pt x="11826875" y="1039368"/>
                  <a:pt x="11743055" y="1123188"/>
                  <a:pt x="11639677" y="1123188"/>
                </a:cubicBezTo>
                <a:lnTo>
                  <a:pt x="187198" y="1123188"/>
                </a:lnTo>
                <a:cubicBezTo>
                  <a:pt x="83820" y="1123188"/>
                  <a:pt x="0" y="1039368"/>
                  <a:pt x="0" y="935990"/>
                </a:cubicBezTo>
                <a:close/>
              </a:path>
            </a:pathLst>
          </a:custGeom>
          <a:gradFill rotWithShape="1">
            <a:gsLst>
              <a:gs pos="0">
                <a:srgbClr val="F376E3">
                  <a:alpha val="100000"/>
                </a:srgbClr>
              </a:gs>
              <a:gs pos="69000">
                <a:srgbClr val="F23ADD">
                  <a:alpha val="100000"/>
                </a:srgbClr>
              </a:gs>
              <a:gs pos="100000">
                <a:srgbClr val="E836D3">
                  <a:alpha val="100000"/>
                </a:srgbClr>
              </a:gs>
            </a:gsLst>
            <a:lin ang="5400000"/>
          </a:gradFill>
        </p:spPr>
        <p:txBody>
          <a:bodyPr/>
          <a:lstStyle/>
          <a:p>
            <a:endParaRPr lang="en-US" dirty="0"/>
          </a:p>
        </p:txBody>
      </p:sp>
      <p:sp>
        <p:nvSpPr>
          <p:cNvPr id="111" name="Freeform 70">
            <a:extLst>
              <a:ext uri="{FF2B5EF4-FFF2-40B4-BE49-F238E27FC236}">
                <a16:creationId xmlns:a16="http://schemas.microsoft.com/office/drawing/2014/main" id="{9127208C-51A1-E6CD-D3DE-D5AAC43BB160}"/>
              </a:ext>
            </a:extLst>
          </p:cNvPr>
          <p:cNvSpPr/>
          <p:nvPr/>
        </p:nvSpPr>
        <p:spPr>
          <a:xfrm>
            <a:off x="9872234" y="8821488"/>
            <a:ext cx="7914875" cy="1353312"/>
          </a:xfrm>
          <a:custGeom>
            <a:avLst/>
            <a:gdLst/>
            <a:ahLst/>
            <a:cxnLst/>
            <a:rect l="l" t="t" r="r" b="b"/>
            <a:pathLst>
              <a:path w="11826875" h="1804416">
                <a:moveTo>
                  <a:pt x="0" y="300796"/>
                </a:moveTo>
                <a:cubicBezTo>
                  <a:pt x="0" y="134648"/>
                  <a:pt x="104775" y="0"/>
                  <a:pt x="234061" y="0"/>
                </a:cubicBezTo>
                <a:lnTo>
                  <a:pt x="11592941" y="0"/>
                </a:lnTo>
                <a:cubicBezTo>
                  <a:pt x="11722100" y="0"/>
                  <a:pt x="11826875" y="134648"/>
                  <a:pt x="11826875" y="300796"/>
                </a:cubicBezTo>
                <a:lnTo>
                  <a:pt x="11826875" y="1503652"/>
                </a:lnTo>
                <a:cubicBezTo>
                  <a:pt x="11826875" y="1669800"/>
                  <a:pt x="11722100" y="1804416"/>
                  <a:pt x="11592814" y="1804416"/>
                </a:cubicBezTo>
                <a:lnTo>
                  <a:pt x="234061" y="1804416"/>
                </a:lnTo>
                <a:cubicBezTo>
                  <a:pt x="104775" y="1804285"/>
                  <a:pt x="0" y="1669637"/>
                  <a:pt x="0" y="1503652"/>
                </a:cubicBezTo>
                <a:close/>
              </a:path>
            </a:pathLst>
          </a:custGeom>
          <a:gradFill rotWithShape="1">
            <a:gsLst>
              <a:gs pos="0">
                <a:srgbClr val="CCF009">
                  <a:alpha val="100000"/>
                </a:srgbClr>
              </a:gs>
              <a:gs pos="69000">
                <a:srgbClr val="BDEE00">
                  <a:alpha val="100000"/>
                </a:srgbClr>
              </a:gs>
              <a:gs pos="100000">
                <a:srgbClr val="B4E300">
                  <a:alpha val="100000"/>
                </a:srgbClr>
              </a:gs>
            </a:gsLst>
            <a:lin ang="5400000"/>
          </a:gradFill>
        </p:spPr>
        <p:txBody>
          <a:bodyPr/>
          <a:lstStyle/>
          <a:p>
            <a:endParaRPr lang="en-US" sz="3600" dirty="0"/>
          </a:p>
        </p:txBody>
      </p:sp>
      <p:sp>
        <p:nvSpPr>
          <p:cNvPr id="4" name="Freeform 4"/>
          <p:cNvSpPr/>
          <p:nvPr/>
        </p:nvSpPr>
        <p:spPr>
          <a:xfrm>
            <a:off x="570857" y="2331720"/>
            <a:ext cx="7654357" cy="906780"/>
          </a:xfrm>
          <a:custGeom>
            <a:avLst/>
            <a:gdLst/>
            <a:ahLst/>
            <a:cxnLst/>
            <a:rect l="l" t="t" r="r" b="b"/>
            <a:pathLst>
              <a:path w="8781636" h="906780">
                <a:moveTo>
                  <a:pt x="0" y="0"/>
                </a:moveTo>
                <a:lnTo>
                  <a:pt x="8781636" y="0"/>
                </a:lnTo>
                <a:lnTo>
                  <a:pt x="8781636" y="906780"/>
                </a:lnTo>
                <a:lnTo>
                  <a:pt x="0" y="906780"/>
                </a:lnTo>
                <a:lnTo>
                  <a:pt x="0" y="0"/>
                </a:lnTo>
                <a:close/>
              </a:path>
            </a:pathLst>
          </a:custGeom>
          <a:blipFill>
            <a:blip r:embed="rId3">
              <a:extLst>
                <a:ext uri="{96DAC541-7B7A-43D3-8B79-37D633B846F1}">
                  <asvg:svgBlip xmlns:asvg="http://schemas.microsoft.com/office/drawing/2016/SVG/main" r:embed="rId4"/>
                </a:ext>
              </a:extLst>
            </a:blip>
            <a:stretch>
              <a:fillRect t="-3181" b="-3181"/>
            </a:stretch>
          </a:blipFill>
        </p:spPr>
        <p:txBody>
          <a:bodyPr/>
          <a:lstStyle/>
          <a:p>
            <a:endParaRPr lang="en-US" dirty="0"/>
          </a:p>
        </p:txBody>
      </p:sp>
      <p:grpSp>
        <p:nvGrpSpPr>
          <p:cNvPr id="96" name="Group 95">
            <a:extLst>
              <a:ext uri="{FF2B5EF4-FFF2-40B4-BE49-F238E27FC236}">
                <a16:creationId xmlns:a16="http://schemas.microsoft.com/office/drawing/2014/main" id="{5AC7A90C-7E5E-47BE-19A0-ABCA963FEAF7}"/>
              </a:ext>
            </a:extLst>
          </p:cNvPr>
          <p:cNvGrpSpPr/>
          <p:nvPr/>
        </p:nvGrpSpPr>
        <p:grpSpPr>
          <a:xfrm>
            <a:off x="362364" y="4368738"/>
            <a:ext cx="8857836" cy="877147"/>
            <a:chOff x="362364" y="4368738"/>
            <a:chExt cx="8857836" cy="877147"/>
          </a:xfrm>
        </p:grpSpPr>
        <p:sp>
          <p:nvSpPr>
            <p:cNvPr id="3" name="Freeform 3"/>
            <p:cNvSpPr/>
            <p:nvPr/>
          </p:nvSpPr>
          <p:spPr>
            <a:xfrm>
              <a:off x="362364" y="4368738"/>
              <a:ext cx="8678834" cy="877147"/>
            </a:xfrm>
            <a:custGeom>
              <a:avLst/>
              <a:gdLst/>
              <a:ahLst/>
              <a:cxnLst/>
              <a:rect l="l" t="t" r="r" b="b"/>
              <a:pathLst>
                <a:path w="11826875" h="1404112">
                  <a:moveTo>
                    <a:pt x="0" y="234061"/>
                  </a:moveTo>
                  <a:cubicBezTo>
                    <a:pt x="0" y="104775"/>
                    <a:pt x="104775" y="0"/>
                    <a:pt x="234061" y="0"/>
                  </a:cubicBezTo>
                  <a:lnTo>
                    <a:pt x="11592941" y="0"/>
                  </a:lnTo>
                  <a:cubicBezTo>
                    <a:pt x="11722100" y="0"/>
                    <a:pt x="11826875" y="104775"/>
                    <a:pt x="11826875" y="234061"/>
                  </a:cubicBezTo>
                  <a:lnTo>
                    <a:pt x="11826875" y="1170051"/>
                  </a:lnTo>
                  <a:cubicBezTo>
                    <a:pt x="11826875" y="1299337"/>
                    <a:pt x="11722100" y="1404112"/>
                    <a:pt x="11592814" y="1404112"/>
                  </a:cubicBezTo>
                  <a:lnTo>
                    <a:pt x="234061" y="1404112"/>
                  </a:lnTo>
                  <a:cubicBezTo>
                    <a:pt x="104775" y="1403985"/>
                    <a:pt x="0" y="1299210"/>
                    <a:pt x="0" y="1170051"/>
                  </a:cubicBezTo>
                  <a:close/>
                </a:path>
              </a:pathLst>
            </a:custGeom>
            <a:solidFill>
              <a:srgbClr val="FFC000"/>
            </a:solidFill>
          </p:spPr>
          <p:txBody>
            <a:bodyPr/>
            <a:lstStyle/>
            <a:p>
              <a:endParaRPr lang="en-US" dirty="0"/>
            </a:p>
          </p:txBody>
        </p:sp>
        <p:sp>
          <p:nvSpPr>
            <p:cNvPr id="5" name="TextBox 5"/>
            <p:cNvSpPr txBox="1"/>
            <p:nvPr/>
          </p:nvSpPr>
          <p:spPr>
            <a:xfrm>
              <a:off x="667164" y="4514179"/>
              <a:ext cx="8553036" cy="599972"/>
            </a:xfrm>
            <a:prstGeom prst="rect">
              <a:avLst/>
            </a:prstGeom>
          </p:spPr>
          <p:txBody>
            <a:bodyPr lIns="0" tIns="0" rIns="0" bIns="0" rtlCol="0" anchor="t">
              <a:spAutoFit/>
            </a:bodyPr>
            <a:lstStyle/>
            <a:p>
              <a:pPr algn="l">
                <a:lnSpc>
                  <a:spcPts val="4860"/>
                </a:lnSpc>
              </a:pPr>
              <a:r>
                <a:rPr lang="en-US" sz="3600" spc="104" dirty="0">
                  <a:solidFill>
                    <a:srgbClr val="000000"/>
                  </a:solidFill>
                  <a:latin typeface="TT Smalls"/>
                </a:rPr>
                <a:t>33 %  Spent Time in Care </a:t>
              </a:r>
              <a:r>
                <a:rPr lang="en-US" sz="3600" spc="104" baseline="30000" dirty="0">
                  <a:solidFill>
                    <a:srgbClr val="000000"/>
                  </a:solidFill>
                  <a:latin typeface="TT Smalls"/>
                </a:rPr>
                <a:t>1</a:t>
              </a:r>
              <a:r>
                <a:rPr lang="en-US" sz="3600" spc="104" dirty="0">
                  <a:solidFill>
                    <a:srgbClr val="000000"/>
                  </a:solidFill>
                  <a:latin typeface="TT Smalls"/>
                </a:rPr>
                <a:t>                  * </a:t>
              </a:r>
            </a:p>
          </p:txBody>
        </p:sp>
      </p:grpSp>
      <p:sp>
        <p:nvSpPr>
          <p:cNvPr id="8" name="Freeform 8"/>
          <p:cNvSpPr/>
          <p:nvPr/>
        </p:nvSpPr>
        <p:spPr>
          <a:xfrm>
            <a:off x="460294" y="7716433"/>
            <a:ext cx="8870157" cy="886784"/>
          </a:xfrm>
          <a:custGeom>
            <a:avLst/>
            <a:gdLst/>
            <a:ahLst/>
            <a:cxnLst/>
            <a:rect l="l" t="t" r="r" b="b"/>
            <a:pathLst>
              <a:path w="11826875" h="1404112">
                <a:moveTo>
                  <a:pt x="0" y="234061"/>
                </a:moveTo>
                <a:cubicBezTo>
                  <a:pt x="0" y="104775"/>
                  <a:pt x="104775" y="0"/>
                  <a:pt x="234061" y="0"/>
                </a:cubicBezTo>
                <a:lnTo>
                  <a:pt x="11592941" y="0"/>
                </a:lnTo>
                <a:cubicBezTo>
                  <a:pt x="11722100" y="0"/>
                  <a:pt x="11826875" y="104775"/>
                  <a:pt x="11826875" y="234061"/>
                </a:cubicBezTo>
                <a:lnTo>
                  <a:pt x="11826875" y="1170051"/>
                </a:lnTo>
                <a:cubicBezTo>
                  <a:pt x="11826875" y="1299337"/>
                  <a:pt x="11722100" y="1404112"/>
                  <a:pt x="11592814" y="1404112"/>
                </a:cubicBezTo>
                <a:lnTo>
                  <a:pt x="234061" y="1404112"/>
                </a:lnTo>
                <a:cubicBezTo>
                  <a:pt x="104775" y="1403985"/>
                  <a:pt x="0" y="1299210"/>
                  <a:pt x="0" y="1170051"/>
                </a:cubicBezTo>
                <a:close/>
              </a:path>
            </a:pathLst>
          </a:custGeom>
          <a:solidFill>
            <a:srgbClr val="73FEFF"/>
          </a:solidFill>
        </p:spPr>
        <p:txBody>
          <a:bodyPr/>
          <a:lstStyle/>
          <a:p>
            <a:endParaRPr lang="en-US" sz="3600" dirty="0"/>
          </a:p>
        </p:txBody>
      </p:sp>
      <p:sp>
        <p:nvSpPr>
          <p:cNvPr id="10" name="TextBox 10"/>
          <p:cNvSpPr txBox="1"/>
          <p:nvPr/>
        </p:nvSpPr>
        <p:spPr>
          <a:xfrm>
            <a:off x="695123" y="7816773"/>
            <a:ext cx="8606822" cy="610730"/>
          </a:xfrm>
          <a:prstGeom prst="rect">
            <a:avLst/>
          </a:prstGeom>
        </p:spPr>
        <p:txBody>
          <a:bodyPr wrap="square" lIns="0" tIns="0" rIns="0" bIns="0" rtlCol="0" anchor="t">
            <a:spAutoFit/>
          </a:bodyPr>
          <a:lstStyle/>
          <a:p>
            <a:pPr algn="l">
              <a:lnSpc>
                <a:spcPts val="4860"/>
              </a:lnSpc>
            </a:pPr>
            <a:r>
              <a:rPr lang="en-US" sz="3600" spc="104" dirty="0">
                <a:solidFill>
                  <a:srgbClr val="000000"/>
                </a:solidFill>
                <a:latin typeface="TT Smalls"/>
              </a:rPr>
              <a:t>50% Entered as a Child </a:t>
            </a:r>
            <a:r>
              <a:rPr lang="en-US" sz="3600" spc="104" baseline="30000" dirty="0">
                <a:solidFill>
                  <a:srgbClr val="000000"/>
                </a:solidFill>
                <a:latin typeface="TT Smalls"/>
              </a:rPr>
              <a:t>1    </a:t>
            </a:r>
            <a:r>
              <a:rPr lang="en-US" sz="3600" spc="104" dirty="0">
                <a:solidFill>
                  <a:srgbClr val="000000"/>
                </a:solidFill>
                <a:latin typeface="TT Smalls"/>
              </a:rPr>
              <a:t>                   *       </a:t>
            </a:r>
          </a:p>
        </p:txBody>
      </p:sp>
      <p:sp>
        <p:nvSpPr>
          <p:cNvPr id="13" name="Freeform 13"/>
          <p:cNvSpPr/>
          <p:nvPr/>
        </p:nvSpPr>
        <p:spPr>
          <a:xfrm>
            <a:off x="412297" y="5448300"/>
            <a:ext cx="8731085" cy="773857"/>
          </a:xfrm>
          <a:custGeom>
            <a:avLst/>
            <a:gdLst/>
            <a:ahLst/>
            <a:cxnLst/>
            <a:rect l="l" t="t" r="r" b="b"/>
            <a:pathLst>
              <a:path w="11826875" h="1404112">
                <a:moveTo>
                  <a:pt x="0" y="234061"/>
                </a:moveTo>
                <a:cubicBezTo>
                  <a:pt x="0" y="104775"/>
                  <a:pt x="104775" y="0"/>
                  <a:pt x="234061" y="0"/>
                </a:cubicBezTo>
                <a:lnTo>
                  <a:pt x="11592941" y="0"/>
                </a:lnTo>
                <a:cubicBezTo>
                  <a:pt x="11722100" y="0"/>
                  <a:pt x="11826875" y="104775"/>
                  <a:pt x="11826875" y="234061"/>
                </a:cubicBezTo>
                <a:lnTo>
                  <a:pt x="11826875" y="1170051"/>
                </a:lnTo>
                <a:cubicBezTo>
                  <a:pt x="11826875" y="1299337"/>
                  <a:pt x="11722100" y="1404112"/>
                  <a:pt x="11592814" y="1404112"/>
                </a:cubicBezTo>
                <a:lnTo>
                  <a:pt x="234061" y="1404112"/>
                </a:lnTo>
                <a:cubicBezTo>
                  <a:pt x="104775" y="1403985"/>
                  <a:pt x="0" y="1299210"/>
                  <a:pt x="0" y="1170051"/>
                </a:cubicBezTo>
                <a:close/>
              </a:path>
            </a:pathLst>
          </a:custGeom>
          <a:gradFill rotWithShape="1">
            <a:gsLst>
              <a:gs pos="0">
                <a:srgbClr val="CCF009">
                  <a:alpha val="100000"/>
                </a:srgbClr>
              </a:gs>
              <a:gs pos="69000">
                <a:srgbClr val="BDEE00">
                  <a:alpha val="100000"/>
                </a:srgbClr>
              </a:gs>
              <a:gs pos="100000">
                <a:srgbClr val="B4E300">
                  <a:alpha val="100000"/>
                </a:srgbClr>
              </a:gs>
            </a:gsLst>
            <a:lin ang="5400000"/>
          </a:gradFill>
        </p:spPr>
        <p:txBody>
          <a:bodyPr/>
          <a:lstStyle/>
          <a:p>
            <a:endParaRPr lang="en-US" sz="3600" dirty="0"/>
          </a:p>
        </p:txBody>
      </p:sp>
      <p:sp>
        <p:nvSpPr>
          <p:cNvPr id="15" name="TextBox 15"/>
          <p:cNvSpPr txBox="1"/>
          <p:nvPr/>
        </p:nvSpPr>
        <p:spPr>
          <a:xfrm>
            <a:off x="777414" y="5543395"/>
            <a:ext cx="8553037" cy="599972"/>
          </a:xfrm>
          <a:prstGeom prst="rect">
            <a:avLst/>
          </a:prstGeom>
        </p:spPr>
        <p:txBody>
          <a:bodyPr lIns="0" tIns="0" rIns="0" bIns="0" rtlCol="0" anchor="t">
            <a:spAutoFit/>
          </a:bodyPr>
          <a:lstStyle/>
          <a:p>
            <a:pPr algn="l">
              <a:lnSpc>
                <a:spcPts val="4860"/>
              </a:lnSpc>
            </a:pPr>
            <a:r>
              <a:rPr lang="en-US" sz="3600" spc="104" dirty="0">
                <a:solidFill>
                  <a:srgbClr val="000000"/>
                </a:solidFill>
                <a:latin typeface="TT Smalls"/>
              </a:rPr>
              <a:t>50%  Experienced Homelessness       *</a:t>
            </a:r>
          </a:p>
        </p:txBody>
      </p:sp>
      <p:sp>
        <p:nvSpPr>
          <p:cNvPr id="17" name="Freeform 17"/>
          <p:cNvSpPr/>
          <p:nvPr/>
        </p:nvSpPr>
        <p:spPr>
          <a:xfrm>
            <a:off x="438564" y="6536547"/>
            <a:ext cx="8781636" cy="892953"/>
          </a:xfrm>
          <a:custGeom>
            <a:avLst/>
            <a:gdLst/>
            <a:ahLst/>
            <a:cxnLst/>
            <a:rect l="l" t="t" r="r" b="b"/>
            <a:pathLst>
              <a:path w="11826875" h="1404112">
                <a:moveTo>
                  <a:pt x="0" y="234061"/>
                </a:moveTo>
                <a:cubicBezTo>
                  <a:pt x="0" y="104775"/>
                  <a:pt x="104775" y="0"/>
                  <a:pt x="234061" y="0"/>
                </a:cubicBezTo>
                <a:lnTo>
                  <a:pt x="11592941" y="0"/>
                </a:lnTo>
                <a:cubicBezTo>
                  <a:pt x="11722100" y="0"/>
                  <a:pt x="11826875" y="104775"/>
                  <a:pt x="11826875" y="234061"/>
                </a:cubicBezTo>
                <a:lnTo>
                  <a:pt x="11826875" y="1170051"/>
                </a:lnTo>
                <a:cubicBezTo>
                  <a:pt x="11826875" y="1299337"/>
                  <a:pt x="11722100" y="1404112"/>
                  <a:pt x="11592814" y="1404112"/>
                </a:cubicBezTo>
                <a:lnTo>
                  <a:pt x="234061" y="1404112"/>
                </a:lnTo>
                <a:cubicBezTo>
                  <a:pt x="104775" y="1403985"/>
                  <a:pt x="0" y="1299210"/>
                  <a:pt x="0" y="1170051"/>
                </a:cubicBezTo>
                <a:close/>
              </a:path>
            </a:pathLst>
          </a:custGeom>
          <a:solidFill>
            <a:srgbClr val="FF914D"/>
          </a:solidFill>
        </p:spPr>
        <p:txBody>
          <a:bodyPr/>
          <a:lstStyle/>
          <a:p>
            <a:endParaRPr lang="en-US" dirty="0"/>
          </a:p>
        </p:txBody>
      </p:sp>
      <p:sp>
        <p:nvSpPr>
          <p:cNvPr id="19" name="TextBox 19"/>
          <p:cNvSpPr txBox="1"/>
          <p:nvPr/>
        </p:nvSpPr>
        <p:spPr>
          <a:xfrm>
            <a:off x="667164" y="6679090"/>
            <a:ext cx="8194734" cy="599972"/>
          </a:xfrm>
          <a:prstGeom prst="rect">
            <a:avLst/>
          </a:prstGeom>
        </p:spPr>
        <p:txBody>
          <a:bodyPr wrap="square" lIns="0" tIns="0" rIns="0" bIns="0" rtlCol="0" anchor="t">
            <a:spAutoFit/>
          </a:bodyPr>
          <a:lstStyle/>
          <a:p>
            <a:pPr algn="l">
              <a:lnSpc>
                <a:spcPts val="4860"/>
              </a:lnSpc>
            </a:pPr>
            <a:r>
              <a:rPr lang="en-US" sz="3600" spc="104" dirty="0">
                <a:solidFill>
                  <a:srgbClr val="000000"/>
                </a:solidFill>
                <a:latin typeface="TT Smalls"/>
              </a:rPr>
              <a:t>50% Coerced into Prostitution            *</a:t>
            </a:r>
          </a:p>
        </p:txBody>
      </p:sp>
      <p:sp>
        <p:nvSpPr>
          <p:cNvPr id="22" name="Freeform 22"/>
          <p:cNvSpPr/>
          <p:nvPr/>
        </p:nvSpPr>
        <p:spPr>
          <a:xfrm>
            <a:off x="-31940" y="3322320"/>
            <a:ext cx="8498373" cy="906780"/>
          </a:xfrm>
          <a:custGeom>
            <a:avLst/>
            <a:gdLst/>
            <a:ahLst/>
            <a:cxnLst/>
            <a:rect l="l" t="t" r="r" b="b"/>
            <a:pathLst>
              <a:path w="8781636" h="906780">
                <a:moveTo>
                  <a:pt x="0" y="0"/>
                </a:moveTo>
                <a:lnTo>
                  <a:pt x="8781636" y="0"/>
                </a:lnTo>
                <a:lnTo>
                  <a:pt x="8781636" y="906780"/>
                </a:lnTo>
                <a:lnTo>
                  <a:pt x="0" y="906780"/>
                </a:lnTo>
                <a:lnTo>
                  <a:pt x="0" y="0"/>
                </a:lnTo>
                <a:close/>
              </a:path>
            </a:pathLst>
          </a:custGeom>
          <a:blipFill>
            <a:blip r:embed="rId3">
              <a:extLst>
                <a:ext uri="{96DAC541-7B7A-43D3-8B79-37D633B846F1}">
                  <asvg:svgBlip xmlns:asvg="http://schemas.microsoft.com/office/drawing/2016/SVG/main" r:embed="rId4"/>
                </a:ext>
              </a:extLst>
            </a:blip>
            <a:stretch>
              <a:fillRect t="-3181" b="-3181"/>
            </a:stretch>
          </a:blipFill>
        </p:spPr>
        <p:txBody>
          <a:bodyPr/>
          <a:lstStyle/>
          <a:p>
            <a:endParaRPr lang="en-US" dirty="0"/>
          </a:p>
        </p:txBody>
      </p:sp>
      <p:grpSp>
        <p:nvGrpSpPr>
          <p:cNvPr id="97" name="Group 96">
            <a:extLst>
              <a:ext uri="{FF2B5EF4-FFF2-40B4-BE49-F238E27FC236}">
                <a16:creationId xmlns:a16="http://schemas.microsoft.com/office/drawing/2014/main" id="{820BABC7-5602-AA80-AE4C-9F2C2F82D6DA}"/>
              </a:ext>
            </a:extLst>
          </p:cNvPr>
          <p:cNvGrpSpPr/>
          <p:nvPr/>
        </p:nvGrpSpPr>
        <p:grpSpPr>
          <a:xfrm>
            <a:off x="419584" y="3266014"/>
            <a:ext cx="9324316" cy="811332"/>
            <a:chOff x="419584" y="3266014"/>
            <a:chExt cx="9324316" cy="811332"/>
          </a:xfrm>
        </p:grpSpPr>
        <p:sp>
          <p:nvSpPr>
            <p:cNvPr id="21" name="Freeform 21"/>
            <p:cNvSpPr/>
            <p:nvPr/>
          </p:nvSpPr>
          <p:spPr>
            <a:xfrm>
              <a:off x="419584" y="3266014"/>
              <a:ext cx="8678835" cy="811332"/>
            </a:xfrm>
            <a:custGeom>
              <a:avLst/>
              <a:gdLst/>
              <a:ahLst/>
              <a:cxnLst/>
              <a:rect l="l" t="t" r="r" b="b"/>
              <a:pathLst>
                <a:path w="11826875" h="1454912">
                  <a:moveTo>
                    <a:pt x="0" y="242530"/>
                  </a:moveTo>
                  <a:cubicBezTo>
                    <a:pt x="0" y="108566"/>
                    <a:pt x="104775" y="0"/>
                    <a:pt x="234061" y="0"/>
                  </a:cubicBezTo>
                  <a:lnTo>
                    <a:pt x="11592941" y="0"/>
                  </a:lnTo>
                  <a:cubicBezTo>
                    <a:pt x="11722100" y="0"/>
                    <a:pt x="11826875" y="108566"/>
                    <a:pt x="11826875" y="242530"/>
                  </a:cubicBezTo>
                  <a:lnTo>
                    <a:pt x="11826875" y="1212386"/>
                  </a:lnTo>
                  <a:cubicBezTo>
                    <a:pt x="11826875" y="1346350"/>
                    <a:pt x="11722100" y="1454912"/>
                    <a:pt x="11592814" y="1454912"/>
                  </a:cubicBezTo>
                  <a:lnTo>
                    <a:pt x="234061" y="1454912"/>
                  </a:lnTo>
                  <a:cubicBezTo>
                    <a:pt x="104775" y="1454784"/>
                    <a:pt x="0" y="1346219"/>
                    <a:pt x="0" y="1212386"/>
                  </a:cubicBezTo>
                  <a:close/>
                </a:path>
              </a:pathLst>
            </a:custGeom>
            <a:gradFill rotWithShape="1">
              <a:gsLst>
                <a:gs pos="0">
                  <a:srgbClr val="82F6F6">
                    <a:alpha val="100000"/>
                  </a:srgbClr>
                </a:gs>
                <a:gs pos="69000">
                  <a:srgbClr val="45F6F3">
                    <a:alpha val="100000"/>
                  </a:srgbClr>
                </a:gs>
                <a:gs pos="100000">
                  <a:srgbClr val="41EDE9">
                    <a:alpha val="100000"/>
                  </a:srgbClr>
                </a:gs>
              </a:gsLst>
              <a:lin ang="5400000"/>
            </a:gradFill>
          </p:spPr>
          <p:txBody>
            <a:bodyPr/>
            <a:lstStyle/>
            <a:p>
              <a:endParaRPr lang="en-US" dirty="0"/>
            </a:p>
          </p:txBody>
        </p:sp>
        <p:sp>
          <p:nvSpPr>
            <p:cNvPr id="23" name="TextBox 23"/>
            <p:cNvSpPr txBox="1"/>
            <p:nvPr/>
          </p:nvSpPr>
          <p:spPr>
            <a:xfrm>
              <a:off x="590346" y="3396776"/>
              <a:ext cx="9153554" cy="642868"/>
            </a:xfrm>
            <a:prstGeom prst="rect">
              <a:avLst/>
            </a:prstGeom>
          </p:spPr>
          <p:txBody>
            <a:bodyPr wrap="square" lIns="0" tIns="0" rIns="0" bIns="0" rtlCol="0" anchor="t">
              <a:spAutoFit/>
            </a:bodyPr>
            <a:lstStyle/>
            <a:p>
              <a:pPr>
                <a:lnSpc>
                  <a:spcPts val="4860"/>
                </a:lnSpc>
              </a:pPr>
              <a:r>
                <a:rPr lang="en-US" sz="3600" spc="104" dirty="0">
                  <a:solidFill>
                    <a:srgbClr val="000000"/>
                  </a:solidFill>
                  <a:latin typeface="TT Smalls"/>
                </a:rPr>
                <a:t>85% Physically Abused as Child </a:t>
              </a:r>
              <a:r>
                <a:rPr lang="en-US" sz="3600" spc="104" baseline="30000" dirty="0">
                  <a:solidFill>
                    <a:srgbClr val="000000"/>
                  </a:solidFill>
                  <a:latin typeface="TT Smalls"/>
                </a:rPr>
                <a:t>1            </a:t>
              </a:r>
              <a:r>
                <a:rPr lang="en-US" sz="4800" spc="104" baseline="30000" dirty="0">
                  <a:solidFill>
                    <a:srgbClr val="000000"/>
                  </a:solidFill>
                  <a:latin typeface="TT Smalls"/>
                </a:rPr>
                <a:t>*</a:t>
              </a:r>
              <a:r>
                <a:rPr lang="en-US" sz="4800" spc="104" dirty="0">
                  <a:solidFill>
                    <a:srgbClr val="000000"/>
                  </a:solidFill>
                  <a:latin typeface="TT Smalls"/>
                </a:rPr>
                <a:t>                </a:t>
              </a:r>
            </a:p>
          </p:txBody>
        </p:sp>
      </p:grpSp>
      <p:sp>
        <p:nvSpPr>
          <p:cNvPr id="28" name="TextBox 28"/>
          <p:cNvSpPr txBox="1"/>
          <p:nvPr/>
        </p:nvSpPr>
        <p:spPr>
          <a:xfrm>
            <a:off x="10074052" y="5605773"/>
            <a:ext cx="7638351" cy="561500"/>
          </a:xfrm>
          <a:prstGeom prst="rect">
            <a:avLst/>
          </a:prstGeom>
        </p:spPr>
        <p:txBody>
          <a:bodyPr wrap="square" lIns="0" tIns="0" rIns="0" bIns="0" rtlCol="0" anchor="t">
            <a:spAutoFit/>
          </a:bodyPr>
          <a:lstStyle/>
          <a:p>
            <a:pPr algn="l">
              <a:lnSpc>
                <a:spcPts val="4543"/>
              </a:lnSpc>
            </a:pPr>
            <a:r>
              <a:rPr lang="en-US" sz="3600" spc="97" dirty="0">
                <a:solidFill>
                  <a:srgbClr val="000000"/>
                </a:solidFill>
                <a:latin typeface="TT Smalls"/>
              </a:rPr>
              <a:t>50-95% experience Addiction </a:t>
            </a:r>
            <a:r>
              <a:rPr lang="en-US" sz="3600" spc="97" baseline="30000" dirty="0">
                <a:solidFill>
                  <a:srgbClr val="000000"/>
                </a:solidFill>
                <a:latin typeface="TT Smalls"/>
              </a:rPr>
              <a:t>1</a:t>
            </a:r>
            <a:r>
              <a:rPr lang="en-US" sz="3600" spc="97" dirty="0">
                <a:solidFill>
                  <a:srgbClr val="000000"/>
                </a:solidFill>
                <a:latin typeface="TT Smalls"/>
              </a:rPr>
              <a:t>       * </a:t>
            </a:r>
          </a:p>
        </p:txBody>
      </p:sp>
      <p:grpSp>
        <p:nvGrpSpPr>
          <p:cNvPr id="109" name="Group 108">
            <a:extLst>
              <a:ext uri="{FF2B5EF4-FFF2-40B4-BE49-F238E27FC236}">
                <a16:creationId xmlns:a16="http://schemas.microsoft.com/office/drawing/2014/main" id="{FCC6BFD7-7B32-BDBC-9366-6A7AFB2DF8CC}"/>
              </a:ext>
            </a:extLst>
          </p:cNvPr>
          <p:cNvGrpSpPr/>
          <p:nvPr/>
        </p:nvGrpSpPr>
        <p:grpSpPr>
          <a:xfrm>
            <a:off x="9872234" y="7717299"/>
            <a:ext cx="10172915" cy="877428"/>
            <a:chOff x="10043362" y="5701883"/>
            <a:chExt cx="10172915" cy="877428"/>
          </a:xfrm>
        </p:grpSpPr>
        <p:sp>
          <p:nvSpPr>
            <p:cNvPr id="30" name="Freeform 30"/>
            <p:cNvSpPr/>
            <p:nvPr/>
          </p:nvSpPr>
          <p:spPr>
            <a:xfrm>
              <a:off x="10043362" y="5701883"/>
              <a:ext cx="7895164" cy="877428"/>
            </a:xfrm>
            <a:custGeom>
              <a:avLst/>
              <a:gdLst/>
              <a:ahLst/>
              <a:cxnLst/>
              <a:rect l="l" t="t" r="r" b="b"/>
              <a:pathLst>
                <a:path w="11826875" h="1123188">
                  <a:moveTo>
                    <a:pt x="0" y="187198"/>
                  </a:moveTo>
                  <a:cubicBezTo>
                    <a:pt x="0" y="83820"/>
                    <a:pt x="83820" y="0"/>
                    <a:pt x="187198" y="0"/>
                  </a:cubicBezTo>
                  <a:lnTo>
                    <a:pt x="11639677" y="0"/>
                  </a:lnTo>
                  <a:cubicBezTo>
                    <a:pt x="11743055" y="0"/>
                    <a:pt x="11826875" y="83820"/>
                    <a:pt x="11826875" y="187198"/>
                  </a:cubicBezTo>
                  <a:lnTo>
                    <a:pt x="11826875" y="935990"/>
                  </a:lnTo>
                  <a:cubicBezTo>
                    <a:pt x="11826875" y="1039368"/>
                    <a:pt x="11743055" y="1123188"/>
                    <a:pt x="11639677" y="1123188"/>
                  </a:cubicBezTo>
                  <a:lnTo>
                    <a:pt x="187198" y="1123188"/>
                  </a:lnTo>
                  <a:cubicBezTo>
                    <a:pt x="83820" y="1123188"/>
                    <a:pt x="0" y="1039368"/>
                    <a:pt x="0" y="935990"/>
                  </a:cubicBezTo>
                  <a:close/>
                </a:path>
              </a:pathLst>
            </a:custGeom>
            <a:gradFill rotWithShape="1">
              <a:gsLst>
                <a:gs pos="0">
                  <a:srgbClr val="82F6F6">
                    <a:alpha val="100000"/>
                  </a:srgbClr>
                </a:gs>
                <a:gs pos="69000">
                  <a:srgbClr val="45F6F3">
                    <a:alpha val="100000"/>
                  </a:srgbClr>
                </a:gs>
                <a:gs pos="100000">
                  <a:srgbClr val="41EDE9">
                    <a:alpha val="100000"/>
                  </a:srgbClr>
                </a:gs>
              </a:gsLst>
              <a:lin ang="5400000"/>
            </a:gradFill>
          </p:spPr>
          <p:txBody>
            <a:bodyPr/>
            <a:lstStyle/>
            <a:p>
              <a:endParaRPr lang="en-US" dirty="0"/>
            </a:p>
          </p:txBody>
        </p:sp>
        <p:sp>
          <p:nvSpPr>
            <p:cNvPr id="33" name="TextBox 33"/>
            <p:cNvSpPr txBox="1"/>
            <p:nvPr/>
          </p:nvSpPr>
          <p:spPr>
            <a:xfrm>
              <a:off x="10144674" y="5929376"/>
              <a:ext cx="10071603" cy="492719"/>
            </a:xfrm>
            <a:prstGeom prst="rect">
              <a:avLst/>
            </a:prstGeom>
          </p:spPr>
          <p:txBody>
            <a:bodyPr lIns="0" tIns="0" rIns="0" bIns="0" rtlCol="0" anchor="t">
              <a:spAutoFit/>
            </a:bodyPr>
            <a:lstStyle/>
            <a:p>
              <a:pPr algn="l">
                <a:lnSpc>
                  <a:spcPts val="4543"/>
                </a:lnSpc>
              </a:pPr>
              <a:r>
                <a:rPr lang="en-US" sz="3600" spc="97" dirty="0">
                  <a:solidFill>
                    <a:srgbClr val="000000"/>
                  </a:solidFill>
                  <a:latin typeface="TT Smalls"/>
                </a:rPr>
                <a:t>50% Coerced to Continue </a:t>
              </a:r>
              <a:r>
                <a:rPr lang="en-US" sz="3600" spc="97" baseline="30000" dirty="0">
                  <a:solidFill>
                    <a:srgbClr val="000000"/>
                  </a:solidFill>
                  <a:latin typeface="TT Smalls"/>
                </a:rPr>
                <a:t>3</a:t>
              </a:r>
              <a:r>
                <a:rPr lang="en-US" sz="3600" spc="97" dirty="0">
                  <a:solidFill>
                    <a:srgbClr val="000000"/>
                  </a:solidFill>
                  <a:latin typeface="TT Smalls"/>
                </a:rPr>
                <a:t>         *</a:t>
              </a:r>
            </a:p>
          </p:txBody>
        </p:sp>
      </p:grpSp>
      <p:grpSp>
        <p:nvGrpSpPr>
          <p:cNvPr id="105" name="Group 104">
            <a:extLst>
              <a:ext uri="{FF2B5EF4-FFF2-40B4-BE49-F238E27FC236}">
                <a16:creationId xmlns:a16="http://schemas.microsoft.com/office/drawing/2014/main" id="{44A0D205-C2BC-2C5E-2C86-3A28BED3E57E}"/>
              </a:ext>
            </a:extLst>
          </p:cNvPr>
          <p:cNvGrpSpPr/>
          <p:nvPr/>
        </p:nvGrpSpPr>
        <p:grpSpPr>
          <a:xfrm>
            <a:off x="9775310" y="3264979"/>
            <a:ext cx="10417690" cy="880679"/>
            <a:chOff x="9967135" y="4593546"/>
            <a:chExt cx="10417690" cy="880679"/>
          </a:xfrm>
        </p:grpSpPr>
        <p:sp>
          <p:nvSpPr>
            <p:cNvPr id="35" name="Freeform 35"/>
            <p:cNvSpPr/>
            <p:nvPr/>
          </p:nvSpPr>
          <p:spPr>
            <a:xfrm>
              <a:off x="9967135" y="4593546"/>
              <a:ext cx="7985576" cy="880679"/>
            </a:xfrm>
            <a:custGeom>
              <a:avLst/>
              <a:gdLst/>
              <a:ahLst/>
              <a:cxnLst/>
              <a:rect l="l" t="t" r="r" b="b"/>
              <a:pathLst>
                <a:path w="11826875" h="1123188">
                  <a:moveTo>
                    <a:pt x="0" y="187198"/>
                  </a:moveTo>
                  <a:cubicBezTo>
                    <a:pt x="0" y="83820"/>
                    <a:pt x="83820" y="0"/>
                    <a:pt x="187198" y="0"/>
                  </a:cubicBezTo>
                  <a:lnTo>
                    <a:pt x="11639677" y="0"/>
                  </a:lnTo>
                  <a:cubicBezTo>
                    <a:pt x="11743055" y="0"/>
                    <a:pt x="11826875" y="83820"/>
                    <a:pt x="11826875" y="187198"/>
                  </a:cubicBezTo>
                  <a:lnTo>
                    <a:pt x="11826875" y="935990"/>
                  </a:lnTo>
                  <a:cubicBezTo>
                    <a:pt x="11826875" y="1039368"/>
                    <a:pt x="11743055" y="1123188"/>
                    <a:pt x="11639677" y="1123188"/>
                  </a:cubicBezTo>
                  <a:lnTo>
                    <a:pt x="187198" y="1123188"/>
                  </a:lnTo>
                  <a:cubicBezTo>
                    <a:pt x="83820" y="1123188"/>
                    <a:pt x="0" y="1039368"/>
                    <a:pt x="0" y="935990"/>
                  </a:cubicBezTo>
                  <a:close/>
                </a:path>
              </a:pathLst>
            </a:custGeom>
            <a:solidFill>
              <a:srgbClr val="73FEFF"/>
            </a:solidFill>
          </p:spPr>
          <p:txBody>
            <a:bodyPr/>
            <a:lstStyle/>
            <a:p>
              <a:endParaRPr lang="en-US" dirty="0"/>
            </a:p>
          </p:txBody>
        </p:sp>
        <p:sp>
          <p:nvSpPr>
            <p:cNvPr id="38" name="TextBox 38"/>
            <p:cNvSpPr txBox="1"/>
            <p:nvPr/>
          </p:nvSpPr>
          <p:spPr>
            <a:xfrm>
              <a:off x="10313222" y="4767375"/>
              <a:ext cx="10071603" cy="561500"/>
            </a:xfrm>
            <a:prstGeom prst="rect">
              <a:avLst/>
            </a:prstGeom>
          </p:spPr>
          <p:txBody>
            <a:bodyPr wrap="square" lIns="0" tIns="0" rIns="0" bIns="0" rtlCol="0" anchor="t">
              <a:spAutoFit/>
            </a:bodyPr>
            <a:lstStyle/>
            <a:p>
              <a:pPr algn="l">
                <a:lnSpc>
                  <a:spcPts val="4543"/>
                </a:lnSpc>
              </a:pPr>
              <a:r>
                <a:rPr lang="en-US" sz="3600" spc="97" dirty="0">
                  <a:solidFill>
                    <a:srgbClr val="000000"/>
                  </a:solidFill>
                  <a:latin typeface="TT Smalls"/>
                </a:rPr>
                <a:t>60% incur traumatic Brain Injury </a:t>
              </a:r>
              <a:r>
                <a:rPr lang="en-US" sz="3600" spc="97" baseline="30000" dirty="0">
                  <a:solidFill>
                    <a:srgbClr val="000000"/>
                  </a:solidFill>
                  <a:latin typeface="TT Smalls"/>
                </a:rPr>
                <a:t>6</a:t>
              </a:r>
              <a:r>
                <a:rPr lang="en-US" sz="3600" spc="97" dirty="0">
                  <a:solidFill>
                    <a:srgbClr val="000000"/>
                  </a:solidFill>
                  <a:latin typeface="TT Smalls"/>
                </a:rPr>
                <a:t>                                </a:t>
              </a:r>
            </a:p>
          </p:txBody>
        </p:sp>
      </p:grpSp>
      <p:sp>
        <p:nvSpPr>
          <p:cNvPr id="42" name="TextBox 42"/>
          <p:cNvSpPr txBox="1"/>
          <p:nvPr/>
        </p:nvSpPr>
        <p:spPr>
          <a:xfrm>
            <a:off x="9927280" y="2372547"/>
            <a:ext cx="8164790" cy="561500"/>
          </a:xfrm>
          <a:prstGeom prst="rect">
            <a:avLst/>
          </a:prstGeom>
        </p:spPr>
        <p:txBody>
          <a:bodyPr lIns="0" tIns="0" rIns="0" bIns="0" rtlCol="0" anchor="t">
            <a:spAutoFit/>
          </a:bodyPr>
          <a:lstStyle/>
          <a:p>
            <a:pPr algn="l">
              <a:lnSpc>
                <a:spcPts val="4543"/>
              </a:lnSpc>
            </a:pPr>
            <a:r>
              <a:rPr lang="en-US" sz="3600" spc="97" dirty="0">
                <a:solidFill>
                  <a:srgbClr val="000000"/>
                </a:solidFill>
                <a:latin typeface="TT Smalls"/>
              </a:rPr>
              <a:t>93% Experience Violence/Abuse </a:t>
            </a:r>
            <a:r>
              <a:rPr lang="en-US" sz="3600" spc="97" baseline="30000" dirty="0">
                <a:solidFill>
                  <a:srgbClr val="000000"/>
                </a:solidFill>
                <a:latin typeface="TT Smalls"/>
              </a:rPr>
              <a:t>5</a:t>
            </a:r>
            <a:r>
              <a:rPr lang="en-US" sz="3600" spc="97" dirty="0">
                <a:solidFill>
                  <a:srgbClr val="000000"/>
                </a:solidFill>
                <a:latin typeface="TT Smalls"/>
              </a:rPr>
              <a:t>   *</a:t>
            </a:r>
          </a:p>
        </p:txBody>
      </p:sp>
      <p:grpSp>
        <p:nvGrpSpPr>
          <p:cNvPr id="100" name="Group 99">
            <a:extLst>
              <a:ext uri="{FF2B5EF4-FFF2-40B4-BE49-F238E27FC236}">
                <a16:creationId xmlns:a16="http://schemas.microsoft.com/office/drawing/2014/main" id="{032BCB87-8B23-EADD-F4BB-9225A906EC68}"/>
              </a:ext>
            </a:extLst>
          </p:cNvPr>
          <p:cNvGrpSpPr/>
          <p:nvPr/>
        </p:nvGrpSpPr>
        <p:grpSpPr>
          <a:xfrm>
            <a:off x="9801532" y="4381500"/>
            <a:ext cx="10467668" cy="877610"/>
            <a:chOff x="9967135" y="6807587"/>
            <a:chExt cx="10467668" cy="877610"/>
          </a:xfrm>
        </p:grpSpPr>
        <p:sp>
          <p:nvSpPr>
            <p:cNvPr id="44" name="Freeform 44"/>
            <p:cNvSpPr/>
            <p:nvPr/>
          </p:nvSpPr>
          <p:spPr>
            <a:xfrm>
              <a:off x="9967135" y="6807587"/>
              <a:ext cx="7985577" cy="877610"/>
            </a:xfrm>
            <a:custGeom>
              <a:avLst/>
              <a:gdLst/>
              <a:ahLst/>
              <a:cxnLst/>
              <a:rect l="l" t="t" r="r" b="b"/>
              <a:pathLst>
                <a:path w="11826875" h="1123188">
                  <a:moveTo>
                    <a:pt x="0" y="187198"/>
                  </a:moveTo>
                  <a:cubicBezTo>
                    <a:pt x="0" y="83820"/>
                    <a:pt x="83820" y="0"/>
                    <a:pt x="187198" y="0"/>
                  </a:cubicBezTo>
                  <a:lnTo>
                    <a:pt x="11639677" y="0"/>
                  </a:lnTo>
                  <a:cubicBezTo>
                    <a:pt x="11743055" y="0"/>
                    <a:pt x="11826875" y="83820"/>
                    <a:pt x="11826875" y="187198"/>
                  </a:cubicBezTo>
                  <a:lnTo>
                    <a:pt x="11826875" y="935990"/>
                  </a:lnTo>
                  <a:cubicBezTo>
                    <a:pt x="11826875" y="1039368"/>
                    <a:pt x="11743055" y="1123188"/>
                    <a:pt x="11639677" y="1123188"/>
                  </a:cubicBezTo>
                  <a:lnTo>
                    <a:pt x="187198" y="1123188"/>
                  </a:lnTo>
                  <a:cubicBezTo>
                    <a:pt x="83820" y="1123188"/>
                    <a:pt x="0" y="1039368"/>
                    <a:pt x="0" y="935990"/>
                  </a:cubicBezTo>
                  <a:close/>
                </a:path>
              </a:pathLst>
            </a:custGeom>
            <a:solidFill>
              <a:srgbClr val="FFC000"/>
            </a:solidFill>
          </p:spPr>
          <p:txBody>
            <a:bodyPr/>
            <a:lstStyle/>
            <a:p>
              <a:endParaRPr lang="en-US" dirty="0"/>
            </a:p>
          </p:txBody>
        </p:sp>
        <p:sp>
          <p:nvSpPr>
            <p:cNvPr id="47" name="TextBox 47"/>
            <p:cNvSpPr txBox="1"/>
            <p:nvPr/>
          </p:nvSpPr>
          <p:spPr>
            <a:xfrm>
              <a:off x="10363200" y="6980055"/>
              <a:ext cx="10071603" cy="583173"/>
            </a:xfrm>
            <a:prstGeom prst="rect">
              <a:avLst/>
            </a:prstGeom>
          </p:spPr>
          <p:txBody>
            <a:bodyPr lIns="0" tIns="0" rIns="0" bIns="0" rtlCol="0" anchor="t">
              <a:spAutoFit/>
            </a:bodyPr>
            <a:lstStyle/>
            <a:p>
              <a:pPr algn="l">
                <a:lnSpc>
                  <a:spcPts val="4543"/>
                </a:lnSpc>
              </a:pPr>
              <a:r>
                <a:rPr lang="en-US" sz="3600" spc="97" dirty="0">
                  <a:solidFill>
                    <a:srgbClr val="000000"/>
                  </a:solidFill>
                  <a:latin typeface="TT Smalls"/>
                </a:rPr>
                <a:t>68% experience PTSD </a:t>
              </a:r>
              <a:r>
                <a:rPr lang="en-US" sz="3600" spc="97" baseline="30000" dirty="0">
                  <a:solidFill>
                    <a:srgbClr val="000000"/>
                  </a:solidFill>
                  <a:latin typeface="TT Smalls"/>
                </a:rPr>
                <a:t>2</a:t>
              </a:r>
            </a:p>
          </p:txBody>
        </p:sp>
      </p:grpSp>
      <p:sp>
        <p:nvSpPr>
          <p:cNvPr id="52" name="TextBox 52"/>
          <p:cNvSpPr txBox="1"/>
          <p:nvPr/>
        </p:nvSpPr>
        <p:spPr>
          <a:xfrm>
            <a:off x="10138038" y="6726678"/>
            <a:ext cx="10071603" cy="583173"/>
          </a:xfrm>
          <a:prstGeom prst="rect">
            <a:avLst/>
          </a:prstGeom>
        </p:spPr>
        <p:txBody>
          <a:bodyPr lIns="0" tIns="0" rIns="0" bIns="0" rtlCol="0" anchor="t">
            <a:spAutoFit/>
          </a:bodyPr>
          <a:lstStyle/>
          <a:p>
            <a:pPr algn="l">
              <a:lnSpc>
                <a:spcPts val="4543"/>
              </a:lnSpc>
            </a:pPr>
            <a:r>
              <a:rPr lang="en-US" sz="3600" spc="97" dirty="0">
                <a:solidFill>
                  <a:srgbClr val="000000"/>
                </a:solidFill>
                <a:latin typeface="TT Smalls"/>
              </a:rPr>
              <a:t>89% Want to Escape </a:t>
            </a:r>
            <a:r>
              <a:rPr lang="en-US" sz="3600" spc="97" baseline="30000" dirty="0">
                <a:solidFill>
                  <a:srgbClr val="000000"/>
                </a:solidFill>
                <a:latin typeface="TT Smalls"/>
              </a:rPr>
              <a:t>2</a:t>
            </a:r>
          </a:p>
        </p:txBody>
      </p:sp>
      <p:sp>
        <p:nvSpPr>
          <p:cNvPr id="54" name="Freeform 54"/>
          <p:cNvSpPr/>
          <p:nvPr/>
        </p:nvSpPr>
        <p:spPr>
          <a:xfrm rot="5400000">
            <a:off x="8599688" y="-8599687"/>
            <a:ext cx="1088623" cy="18287998"/>
          </a:xfrm>
          <a:custGeom>
            <a:avLst/>
            <a:gdLst/>
            <a:ahLst/>
            <a:cxnLst/>
            <a:rect l="l" t="t" r="r" b="b"/>
            <a:pathLst>
              <a:path w="358107" h="6254610">
                <a:moveTo>
                  <a:pt x="35558" y="0"/>
                </a:moveTo>
                <a:lnTo>
                  <a:pt x="322549" y="0"/>
                </a:lnTo>
                <a:cubicBezTo>
                  <a:pt x="342187" y="0"/>
                  <a:pt x="358107" y="15920"/>
                  <a:pt x="358107" y="35558"/>
                </a:cubicBezTo>
                <a:lnTo>
                  <a:pt x="358107" y="6219052"/>
                </a:lnTo>
                <a:cubicBezTo>
                  <a:pt x="358107" y="6228483"/>
                  <a:pt x="354361" y="6237527"/>
                  <a:pt x="347693" y="6244196"/>
                </a:cubicBezTo>
                <a:cubicBezTo>
                  <a:pt x="341024" y="6250864"/>
                  <a:pt x="331980" y="6254610"/>
                  <a:pt x="322549" y="6254610"/>
                </a:cubicBezTo>
                <a:lnTo>
                  <a:pt x="35558" y="6254610"/>
                </a:lnTo>
                <a:cubicBezTo>
                  <a:pt x="26128" y="6254610"/>
                  <a:pt x="17083" y="6250864"/>
                  <a:pt x="10415" y="6244196"/>
                </a:cubicBezTo>
                <a:cubicBezTo>
                  <a:pt x="3746" y="6237527"/>
                  <a:pt x="0" y="6228483"/>
                  <a:pt x="0" y="6219052"/>
                </a:cubicBezTo>
                <a:lnTo>
                  <a:pt x="0" y="35558"/>
                </a:lnTo>
                <a:cubicBezTo>
                  <a:pt x="0" y="26128"/>
                  <a:pt x="3746" y="17083"/>
                  <a:pt x="10415" y="10415"/>
                </a:cubicBezTo>
                <a:cubicBezTo>
                  <a:pt x="17083" y="3746"/>
                  <a:pt x="26128" y="0"/>
                  <a:pt x="35558" y="0"/>
                </a:cubicBezTo>
                <a:close/>
              </a:path>
            </a:pathLst>
          </a:custGeom>
          <a:solidFill>
            <a:srgbClr val="D9D9D9"/>
          </a:solidFill>
          <a:ln cap="sq">
            <a:noFill/>
            <a:prstDash val="solid"/>
            <a:miter/>
          </a:ln>
        </p:spPr>
        <p:txBody>
          <a:bodyPr/>
          <a:lstStyle/>
          <a:p>
            <a:endParaRPr lang="en-US" dirty="0"/>
          </a:p>
        </p:txBody>
      </p:sp>
      <p:sp>
        <p:nvSpPr>
          <p:cNvPr id="55" name="TextBox 55"/>
          <p:cNvSpPr txBox="1"/>
          <p:nvPr/>
        </p:nvSpPr>
        <p:spPr>
          <a:xfrm rot="5400000">
            <a:off x="8623710" y="-9005923"/>
            <a:ext cx="1088623" cy="19100469"/>
          </a:xfrm>
          <a:prstGeom prst="rect">
            <a:avLst/>
          </a:prstGeom>
        </p:spPr>
        <p:txBody>
          <a:bodyPr lIns="20139" tIns="20139" rIns="20139" bIns="20139" rtlCol="0" anchor="ctr"/>
          <a:lstStyle/>
          <a:p>
            <a:pPr algn="ctr">
              <a:lnSpc>
                <a:spcPts val="1109"/>
              </a:lnSpc>
            </a:pPr>
            <a:endParaRPr dirty="0"/>
          </a:p>
        </p:txBody>
      </p:sp>
      <p:sp>
        <p:nvSpPr>
          <p:cNvPr id="56" name="TextBox 56"/>
          <p:cNvSpPr txBox="1"/>
          <p:nvPr/>
        </p:nvSpPr>
        <p:spPr>
          <a:xfrm>
            <a:off x="1811193" y="-171177"/>
            <a:ext cx="10295170" cy="1110560"/>
          </a:xfrm>
          <a:prstGeom prst="rect">
            <a:avLst/>
          </a:prstGeom>
        </p:spPr>
        <p:txBody>
          <a:bodyPr lIns="0" tIns="0" rIns="0" bIns="0" rtlCol="0" anchor="t">
            <a:spAutoFit/>
          </a:bodyPr>
          <a:lstStyle/>
          <a:p>
            <a:pPr>
              <a:lnSpc>
                <a:spcPts val="9651"/>
              </a:lnSpc>
            </a:pPr>
            <a:r>
              <a:rPr lang="en-US" sz="4617" dirty="0">
                <a:solidFill>
                  <a:srgbClr val="000000"/>
                </a:solidFill>
                <a:latin typeface="Poppins"/>
              </a:rPr>
              <a:t>Extreme Levels of Abuse  </a:t>
            </a:r>
          </a:p>
        </p:txBody>
      </p:sp>
      <p:sp>
        <p:nvSpPr>
          <p:cNvPr id="63" name="TextBox 63"/>
          <p:cNvSpPr txBox="1"/>
          <p:nvPr/>
        </p:nvSpPr>
        <p:spPr>
          <a:xfrm>
            <a:off x="10162535" y="119014"/>
            <a:ext cx="8510654" cy="721993"/>
          </a:xfrm>
          <a:prstGeom prst="rect">
            <a:avLst/>
          </a:prstGeom>
        </p:spPr>
        <p:txBody>
          <a:bodyPr wrap="square" lIns="0" tIns="0" rIns="0" bIns="0" rtlCol="0" anchor="t">
            <a:spAutoFit/>
          </a:bodyPr>
          <a:lstStyle/>
          <a:p>
            <a:pPr>
              <a:lnSpc>
                <a:spcPts val="6307"/>
              </a:lnSpc>
            </a:pPr>
            <a:r>
              <a:rPr lang="en-US" sz="3017" dirty="0">
                <a:solidFill>
                  <a:srgbClr val="000000"/>
                </a:solidFill>
                <a:latin typeface="Poppins"/>
              </a:rPr>
              <a:t>‘Levels of Violence Near Pandemic’ </a:t>
            </a:r>
            <a:r>
              <a:rPr lang="en-US" sz="3017" baseline="30000" dirty="0">
                <a:solidFill>
                  <a:srgbClr val="000000"/>
                </a:solidFill>
                <a:latin typeface="Poppins"/>
              </a:rPr>
              <a:t>4</a:t>
            </a:r>
          </a:p>
        </p:txBody>
      </p:sp>
      <p:sp>
        <p:nvSpPr>
          <p:cNvPr id="65" name="TextBox 65"/>
          <p:cNvSpPr txBox="1"/>
          <p:nvPr/>
        </p:nvSpPr>
        <p:spPr>
          <a:xfrm>
            <a:off x="8076884" y="8924962"/>
            <a:ext cx="464846" cy="547491"/>
          </a:xfrm>
          <a:prstGeom prst="rect">
            <a:avLst/>
          </a:prstGeom>
        </p:spPr>
        <p:txBody>
          <a:bodyPr lIns="0" tIns="0" rIns="0" bIns="0" rtlCol="0" anchor="t">
            <a:spAutoFit/>
          </a:bodyPr>
          <a:lstStyle/>
          <a:p>
            <a:pPr algn="just">
              <a:lnSpc>
                <a:spcPts val="4473"/>
              </a:lnSpc>
            </a:pPr>
            <a:r>
              <a:rPr lang="en-US" sz="3195" dirty="0">
                <a:solidFill>
                  <a:srgbClr val="000000"/>
                </a:solidFill>
                <a:latin typeface="Trebuchet MS"/>
              </a:rPr>
              <a:t>2</a:t>
            </a:r>
          </a:p>
        </p:txBody>
      </p:sp>
      <p:grpSp>
        <p:nvGrpSpPr>
          <p:cNvPr id="68" name="Group 68"/>
          <p:cNvGrpSpPr/>
          <p:nvPr/>
        </p:nvGrpSpPr>
        <p:grpSpPr>
          <a:xfrm>
            <a:off x="431787" y="8841523"/>
            <a:ext cx="9252992" cy="1353312"/>
            <a:chOff x="0" y="0"/>
            <a:chExt cx="12337322" cy="1804416"/>
          </a:xfrm>
        </p:grpSpPr>
        <p:grpSp>
          <p:nvGrpSpPr>
            <p:cNvPr id="69" name="Group 69"/>
            <p:cNvGrpSpPr/>
            <p:nvPr/>
          </p:nvGrpSpPr>
          <p:grpSpPr>
            <a:xfrm>
              <a:off x="0" y="0"/>
              <a:ext cx="11826877" cy="1804416"/>
              <a:chOff x="0" y="0"/>
              <a:chExt cx="11826877" cy="1804416"/>
            </a:xfrm>
          </p:grpSpPr>
          <p:sp>
            <p:nvSpPr>
              <p:cNvPr id="70" name="Freeform 70"/>
              <p:cNvSpPr/>
              <p:nvPr/>
            </p:nvSpPr>
            <p:spPr>
              <a:xfrm>
                <a:off x="0" y="0"/>
                <a:ext cx="11826877" cy="1804416"/>
              </a:xfrm>
              <a:custGeom>
                <a:avLst/>
                <a:gdLst/>
                <a:ahLst/>
                <a:cxnLst/>
                <a:rect l="l" t="t" r="r" b="b"/>
                <a:pathLst>
                  <a:path w="11826875" h="1804416">
                    <a:moveTo>
                      <a:pt x="0" y="300796"/>
                    </a:moveTo>
                    <a:cubicBezTo>
                      <a:pt x="0" y="134648"/>
                      <a:pt x="104775" y="0"/>
                      <a:pt x="234061" y="0"/>
                    </a:cubicBezTo>
                    <a:lnTo>
                      <a:pt x="11592941" y="0"/>
                    </a:lnTo>
                    <a:cubicBezTo>
                      <a:pt x="11722100" y="0"/>
                      <a:pt x="11826875" y="134648"/>
                      <a:pt x="11826875" y="300796"/>
                    </a:cubicBezTo>
                    <a:lnTo>
                      <a:pt x="11826875" y="1503652"/>
                    </a:lnTo>
                    <a:cubicBezTo>
                      <a:pt x="11826875" y="1669800"/>
                      <a:pt x="11722100" y="1804416"/>
                      <a:pt x="11592814" y="1804416"/>
                    </a:cubicBezTo>
                    <a:lnTo>
                      <a:pt x="234061" y="1804416"/>
                    </a:lnTo>
                    <a:cubicBezTo>
                      <a:pt x="104775" y="1804285"/>
                      <a:pt x="0" y="1669637"/>
                      <a:pt x="0" y="1503652"/>
                    </a:cubicBezTo>
                    <a:close/>
                  </a:path>
                </a:pathLst>
              </a:custGeom>
              <a:gradFill rotWithShape="1">
                <a:gsLst>
                  <a:gs pos="0">
                    <a:srgbClr val="CCF009">
                      <a:alpha val="100000"/>
                    </a:srgbClr>
                  </a:gs>
                  <a:gs pos="69000">
                    <a:srgbClr val="BDEE00">
                      <a:alpha val="100000"/>
                    </a:srgbClr>
                  </a:gs>
                  <a:gs pos="100000">
                    <a:srgbClr val="B4E300">
                      <a:alpha val="100000"/>
                    </a:srgbClr>
                  </a:gs>
                </a:gsLst>
                <a:lin ang="5400000"/>
              </a:gradFill>
            </p:spPr>
            <p:txBody>
              <a:bodyPr/>
              <a:lstStyle/>
              <a:p>
                <a:endParaRPr lang="en-US" sz="3600" dirty="0"/>
              </a:p>
            </p:txBody>
          </p:sp>
        </p:grpSp>
        <p:sp>
          <p:nvSpPr>
            <p:cNvPr id="71" name="Freeform 71"/>
            <p:cNvSpPr/>
            <p:nvPr/>
          </p:nvSpPr>
          <p:spPr>
            <a:xfrm>
              <a:off x="59013" y="297632"/>
              <a:ext cx="11317438" cy="1209040"/>
            </a:xfrm>
            <a:custGeom>
              <a:avLst/>
              <a:gdLst/>
              <a:ahLst/>
              <a:cxnLst/>
              <a:rect l="l" t="t" r="r" b="b"/>
              <a:pathLst>
                <a:path w="11708848" h="1209040">
                  <a:moveTo>
                    <a:pt x="0" y="0"/>
                  </a:moveTo>
                  <a:lnTo>
                    <a:pt x="11708848" y="0"/>
                  </a:lnTo>
                  <a:lnTo>
                    <a:pt x="11708848" y="1209040"/>
                  </a:lnTo>
                  <a:lnTo>
                    <a:pt x="0" y="1209040"/>
                  </a:lnTo>
                  <a:lnTo>
                    <a:pt x="0" y="0"/>
                  </a:lnTo>
                  <a:close/>
                </a:path>
              </a:pathLst>
            </a:custGeom>
            <a:blipFill>
              <a:blip r:embed="rId3">
                <a:extLst>
                  <a:ext uri="{96DAC541-7B7A-43D3-8B79-37D633B846F1}">
                    <asvg:svgBlip xmlns:asvg="http://schemas.microsoft.com/office/drawing/2016/SVG/main" r:embed="rId5"/>
                  </a:ext>
                </a:extLst>
              </a:blip>
              <a:stretch>
                <a:fillRect t="-3181" b="-3181"/>
              </a:stretch>
            </a:blipFill>
          </p:spPr>
          <p:txBody>
            <a:bodyPr/>
            <a:lstStyle/>
            <a:p>
              <a:endParaRPr lang="en-US" sz="3600" dirty="0"/>
            </a:p>
          </p:txBody>
        </p:sp>
        <p:sp>
          <p:nvSpPr>
            <p:cNvPr id="72" name="TextBox 72"/>
            <p:cNvSpPr txBox="1"/>
            <p:nvPr/>
          </p:nvSpPr>
          <p:spPr>
            <a:xfrm>
              <a:off x="933275" y="228155"/>
              <a:ext cx="11404047" cy="1546748"/>
            </a:xfrm>
            <a:prstGeom prst="rect">
              <a:avLst/>
            </a:prstGeom>
          </p:spPr>
          <p:txBody>
            <a:bodyPr lIns="0" tIns="0" rIns="0" bIns="0" rtlCol="0" anchor="t">
              <a:spAutoFit/>
            </a:bodyPr>
            <a:lstStyle/>
            <a:p>
              <a:pPr>
                <a:lnSpc>
                  <a:spcPts val="4536"/>
                </a:lnSpc>
              </a:pPr>
              <a:r>
                <a:rPr lang="en-US" sz="3600" spc="96" dirty="0">
                  <a:solidFill>
                    <a:srgbClr val="000000"/>
                  </a:solidFill>
                  <a:latin typeface="TT Smalls"/>
                </a:rPr>
                <a:t>70% ‘Childhood abuse effected  </a:t>
              </a:r>
            </a:p>
            <a:p>
              <a:pPr algn="l">
                <a:lnSpc>
                  <a:spcPts val="4536"/>
                </a:lnSpc>
              </a:pPr>
              <a:r>
                <a:rPr lang="en-US" sz="3600" spc="97" dirty="0">
                  <a:solidFill>
                    <a:srgbClr val="000000"/>
                  </a:solidFill>
                  <a:latin typeface="TT Smalls"/>
                </a:rPr>
                <a:t>         ‘choice’ to enter’ </a:t>
              </a:r>
              <a:r>
                <a:rPr lang="en-US" sz="3600" spc="97" baseline="30000" dirty="0">
                  <a:solidFill>
                    <a:srgbClr val="000000"/>
                  </a:solidFill>
                  <a:latin typeface="TT Smalls"/>
                </a:rPr>
                <a:t>2</a:t>
              </a:r>
            </a:p>
          </p:txBody>
        </p:sp>
      </p:grpSp>
      <p:sp>
        <p:nvSpPr>
          <p:cNvPr id="79" name="TextBox 79"/>
          <p:cNvSpPr txBox="1"/>
          <p:nvPr/>
        </p:nvSpPr>
        <p:spPr>
          <a:xfrm>
            <a:off x="9749502" y="9036219"/>
            <a:ext cx="7362741" cy="1138581"/>
          </a:xfrm>
          <a:prstGeom prst="rect">
            <a:avLst/>
          </a:prstGeom>
        </p:spPr>
        <p:txBody>
          <a:bodyPr wrap="square" lIns="0" tIns="0" rIns="0" bIns="0" rtlCol="0" anchor="t">
            <a:spAutoFit/>
          </a:bodyPr>
          <a:lstStyle/>
          <a:p>
            <a:pPr algn="ctr">
              <a:lnSpc>
                <a:spcPts val="4543"/>
              </a:lnSpc>
            </a:pPr>
            <a:r>
              <a:rPr lang="en-US" sz="3600" spc="97" dirty="0">
                <a:solidFill>
                  <a:srgbClr val="000000"/>
                </a:solidFill>
                <a:latin typeface="TT Smalls"/>
              </a:rPr>
              <a:t>More Likely to be killed than a Combat Soldier </a:t>
            </a:r>
            <a:r>
              <a:rPr lang="en-US" sz="3600" spc="97" baseline="30000" dirty="0">
                <a:solidFill>
                  <a:srgbClr val="000000"/>
                </a:solidFill>
                <a:latin typeface="TT Smalls"/>
              </a:rPr>
              <a:t>7</a:t>
            </a:r>
            <a:endParaRPr lang="en-US" sz="3600" spc="97" dirty="0">
              <a:solidFill>
                <a:srgbClr val="000000"/>
              </a:solidFill>
              <a:latin typeface="TT Smalls"/>
            </a:endParaRPr>
          </a:p>
        </p:txBody>
      </p:sp>
      <p:sp>
        <p:nvSpPr>
          <p:cNvPr id="88" name="Freeform 25">
            <a:extLst>
              <a:ext uri="{FF2B5EF4-FFF2-40B4-BE49-F238E27FC236}">
                <a16:creationId xmlns:a16="http://schemas.microsoft.com/office/drawing/2014/main" id="{0FD94E58-ED66-84EB-BD3A-06A892CB111C}"/>
              </a:ext>
            </a:extLst>
          </p:cNvPr>
          <p:cNvSpPr/>
          <p:nvPr/>
        </p:nvSpPr>
        <p:spPr>
          <a:xfrm>
            <a:off x="362364" y="44130"/>
            <a:ext cx="1044493" cy="1044493"/>
          </a:xfrm>
          <a:custGeom>
            <a:avLst/>
            <a:gdLst/>
            <a:ahLst/>
            <a:cxnLst/>
            <a:rect l="l" t="t" r="r" b="b"/>
            <a:pathLst>
              <a:path w="1044493" h="1044493">
                <a:moveTo>
                  <a:pt x="0" y="0"/>
                </a:moveTo>
                <a:lnTo>
                  <a:pt x="1044493" y="0"/>
                </a:lnTo>
                <a:lnTo>
                  <a:pt x="1044493" y="1044494"/>
                </a:lnTo>
                <a:lnTo>
                  <a:pt x="0" y="10444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90" name="TextBox 15">
            <a:extLst>
              <a:ext uri="{FF2B5EF4-FFF2-40B4-BE49-F238E27FC236}">
                <a16:creationId xmlns:a16="http://schemas.microsoft.com/office/drawing/2014/main" id="{0EFEE25C-5E74-A45D-E373-E4A49BAEBEA2}"/>
              </a:ext>
            </a:extLst>
          </p:cNvPr>
          <p:cNvSpPr txBox="1"/>
          <p:nvPr/>
        </p:nvSpPr>
        <p:spPr>
          <a:xfrm>
            <a:off x="411089" y="1423523"/>
            <a:ext cx="8553037" cy="599972"/>
          </a:xfrm>
          <a:prstGeom prst="rect">
            <a:avLst/>
          </a:prstGeom>
        </p:spPr>
        <p:txBody>
          <a:bodyPr lIns="0" tIns="0" rIns="0" bIns="0" rtlCol="0" anchor="t">
            <a:spAutoFit/>
          </a:bodyPr>
          <a:lstStyle/>
          <a:p>
            <a:pPr algn="l">
              <a:lnSpc>
                <a:spcPts val="4860"/>
              </a:lnSpc>
            </a:pPr>
            <a:r>
              <a:rPr lang="en-US" sz="3600" spc="104" dirty="0">
                <a:solidFill>
                  <a:srgbClr val="000000"/>
                </a:solidFill>
                <a:latin typeface="TT Smalls"/>
              </a:rPr>
              <a:t>Prior to Entry:</a:t>
            </a:r>
          </a:p>
        </p:txBody>
      </p:sp>
      <p:sp>
        <p:nvSpPr>
          <p:cNvPr id="91" name="TextBox 15">
            <a:extLst>
              <a:ext uri="{FF2B5EF4-FFF2-40B4-BE49-F238E27FC236}">
                <a16:creationId xmlns:a16="http://schemas.microsoft.com/office/drawing/2014/main" id="{4EF684A7-D966-1C4D-6F87-83E824CFF115}"/>
              </a:ext>
            </a:extLst>
          </p:cNvPr>
          <p:cNvSpPr txBox="1"/>
          <p:nvPr/>
        </p:nvSpPr>
        <p:spPr>
          <a:xfrm>
            <a:off x="9800782" y="1397048"/>
            <a:ext cx="8553037" cy="599972"/>
          </a:xfrm>
          <a:prstGeom prst="rect">
            <a:avLst/>
          </a:prstGeom>
        </p:spPr>
        <p:txBody>
          <a:bodyPr lIns="0" tIns="0" rIns="0" bIns="0" rtlCol="0" anchor="t">
            <a:spAutoFit/>
          </a:bodyPr>
          <a:lstStyle/>
          <a:p>
            <a:pPr algn="l">
              <a:lnSpc>
                <a:spcPts val="4860"/>
              </a:lnSpc>
            </a:pPr>
            <a:r>
              <a:rPr lang="en-US" sz="3600" spc="104" dirty="0">
                <a:solidFill>
                  <a:srgbClr val="000000"/>
                </a:solidFill>
                <a:latin typeface="TT Smalls"/>
              </a:rPr>
              <a:t>In the Sex Trade:</a:t>
            </a:r>
          </a:p>
        </p:txBody>
      </p:sp>
      <p:grpSp>
        <p:nvGrpSpPr>
          <p:cNvPr id="98" name="Group 97">
            <a:extLst>
              <a:ext uri="{FF2B5EF4-FFF2-40B4-BE49-F238E27FC236}">
                <a16:creationId xmlns:a16="http://schemas.microsoft.com/office/drawing/2014/main" id="{E293E359-8F14-D6D0-9ADB-49707B1E32D9}"/>
              </a:ext>
            </a:extLst>
          </p:cNvPr>
          <p:cNvGrpSpPr/>
          <p:nvPr/>
        </p:nvGrpSpPr>
        <p:grpSpPr>
          <a:xfrm>
            <a:off x="348190" y="2215020"/>
            <a:ext cx="8824293" cy="877147"/>
            <a:chOff x="-203028" y="5222459"/>
            <a:chExt cx="8824293" cy="877147"/>
          </a:xfrm>
        </p:grpSpPr>
        <p:sp>
          <p:nvSpPr>
            <p:cNvPr id="93" name="Freeform 3">
              <a:extLst>
                <a:ext uri="{FF2B5EF4-FFF2-40B4-BE49-F238E27FC236}">
                  <a16:creationId xmlns:a16="http://schemas.microsoft.com/office/drawing/2014/main" id="{21AE423E-8551-6DF5-A900-A7187E8D4BDE}"/>
                </a:ext>
              </a:extLst>
            </p:cNvPr>
            <p:cNvSpPr/>
            <p:nvPr/>
          </p:nvSpPr>
          <p:spPr>
            <a:xfrm>
              <a:off x="-203028" y="5222459"/>
              <a:ext cx="8678834" cy="877147"/>
            </a:xfrm>
            <a:custGeom>
              <a:avLst/>
              <a:gdLst/>
              <a:ahLst/>
              <a:cxnLst/>
              <a:rect l="l" t="t" r="r" b="b"/>
              <a:pathLst>
                <a:path w="11826875" h="1404112">
                  <a:moveTo>
                    <a:pt x="0" y="234061"/>
                  </a:moveTo>
                  <a:cubicBezTo>
                    <a:pt x="0" y="104775"/>
                    <a:pt x="104775" y="0"/>
                    <a:pt x="234061" y="0"/>
                  </a:cubicBezTo>
                  <a:lnTo>
                    <a:pt x="11592941" y="0"/>
                  </a:lnTo>
                  <a:cubicBezTo>
                    <a:pt x="11722100" y="0"/>
                    <a:pt x="11826875" y="104775"/>
                    <a:pt x="11826875" y="234061"/>
                  </a:cubicBezTo>
                  <a:lnTo>
                    <a:pt x="11826875" y="1170051"/>
                  </a:lnTo>
                  <a:cubicBezTo>
                    <a:pt x="11826875" y="1299337"/>
                    <a:pt x="11722100" y="1404112"/>
                    <a:pt x="11592814" y="1404112"/>
                  </a:cubicBezTo>
                  <a:lnTo>
                    <a:pt x="234061" y="1404112"/>
                  </a:lnTo>
                  <a:cubicBezTo>
                    <a:pt x="104775" y="1403985"/>
                    <a:pt x="0" y="1299210"/>
                    <a:pt x="0" y="1170051"/>
                  </a:cubicBezTo>
                  <a:close/>
                </a:path>
              </a:pathLst>
            </a:custGeom>
            <a:gradFill rotWithShape="1">
              <a:gsLst>
                <a:gs pos="0">
                  <a:srgbClr val="F376E3">
                    <a:alpha val="100000"/>
                  </a:srgbClr>
                </a:gs>
                <a:gs pos="69000">
                  <a:srgbClr val="F23ADD">
                    <a:alpha val="100000"/>
                  </a:srgbClr>
                </a:gs>
                <a:gs pos="100000">
                  <a:srgbClr val="E836D3">
                    <a:alpha val="100000"/>
                  </a:srgbClr>
                </a:gs>
              </a:gsLst>
              <a:lin ang="5400000"/>
            </a:gradFill>
          </p:spPr>
          <p:txBody>
            <a:bodyPr/>
            <a:lstStyle/>
            <a:p>
              <a:endParaRPr lang="en-US" dirty="0"/>
            </a:p>
          </p:txBody>
        </p:sp>
        <p:sp>
          <p:nvSpPr>
            <p:cNvPr id="95" name="TextBox 5">
              <a:extLst>
                <a:ext uri="{FF2B5EF4-FFF2-40B4-BE49-F238E27FC236}">
                  <a16:creationId xmlns:a16="http://schemas.microsoft.com/office/drawing/2014/main" id="{1360D7DC-AD73-D731-FA20-8A0302C56E9A}"/>
                </a:ext>
              </a:extLst>
            </p:cNvPr>
            <p:cNvSpPr txBox="1"/>
            <p:nvPr/>
          </p:nvSpPr>
          <p:spPr>
            <a:xfrm>
              <a:off x="68229" y="5374252"/>
              <a:ext cx="8553036" cy="599972"/>
            </a:xfrm>
            <a:prstGeom prst="rect">
              <a:avLst/>
            </a:prstGeom>
          </p:spPr>
          <p:txBody>
            <a:bodyPr lIns="0" tIns="0" rIns="0" bIns="0" rtlCol="0" anchor="t">
              <a:spAutoFit/>
            </a:bodyPr>
            <a:lstStyle/>
            <a:p>
              <a:pPr algn="l">
                <a:lnSpc>
                  <a:spcPts val="4860"/>
                </a:lnSpc>
              </a:pPr>
              <a:r>
                <a:rPr lang="en-US" sz="3600" spc="104" dirty="0">
                  <a:solidFill>
                    <a:srgbClr val="000000"/>
                  </a:solidFill>
                  <a:latin typeface="TT Smalls"/>
                </a:rPr>
                <a:t>60 %  Sexually Assaulted as a Child   * </a:t>
              </a:r>
            </a:p>
          </p:txBody>
        </p:sp>
      </p:grpSp>
    </p:spTree>
    <p:extLst>
      <p:ext uri="{BB962C8B-B14F-4D97-AF65-F5344CB8AC3E}">
        <p14:creationId xmlns:p14="http://schemas.microsoft.com/office/powerpoint/2010/main" val="8367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0979" y="-51581"/>
            <a:ext cx="18989958" cy="1519704"/>
            <a:chOff x="0" y="-28575"/>
            <a:chExt cx="6246832" cy="499914"/>
          </a:xfrm>
        </p:grpSpPr>
        <p:sp>
          <p:nvSpPr>
            <p:cNvPr id="3" name="Freeform 3"/>
            <p:cNvSpPr/>
            <p:nvPr/>
          </p:nvSpPr>
          <p:spPr>
            <a:xfrm>
              <a:off x="0" y="-24140"/>
              <a:ext cx="6246832" cy="471339"/>
            </a:xfrm>
            <a:custGeom>
              <a:avLst/>
              <a:gdLst/>
              <a:ahLst/>
              <a:cxnLst/>
              <a:rect l="l" t="t" r="r" b="b"/>
              <a:pathLst>
                <a:path w="6246832" h="471339">
                  <a:moveTo>
                    <a:pt x="2038" y="0"/>
                  </a:moveTo>
                  <a:lnTo>
                    <a:pt x="6244794" y="0"/>
                  </a:lnTo>
                  <a:cubicBezTo>
                    <a:pt x="6245920" y="0"/>
                    <a:pt x="6246832" y="913"/>
                    <a:pt x="6246832" y="2038"/>
                  </a:cubicBezTo>
                  <a:lnTo>
                    <a:pt x="6246832" y="469300"/>
                  </a:lnTo>
                  <a:cubicBezTo>
                    <a:pt x="6246832" y="470426"/>
                    <a:pt x="6245920" y="471339"/>
                    <a:pt x="6244794" y="471339"/>
                  </a:cubicBezTo>
                  <a:lnTo>
                    <a:pt x="2038" y="471339"/>
                  </a:lnTo>
                  <a:cubicBezTo>
                    <a:pt x="913" y="471339"/>
                    <a:pt x="0" y="470426"/>
                    <a:pt x="0" y="469300"/>
                  </a:cubicBezTo>
                  <a:lnTo>
                    <a:pt x="0" y="2038"/>
                  </a:lnTo>
                  <a:cubicBezTo>
                    <a:pt x="0" y="913"/>
                    <a:pt x="913" y="0"/>
                    <a:pt x="2038" y="0"/>
                  </a:cubicBezTo>
                  <a:close/>
                </a:path>
              </a:pathLst>
            </a:custGeom>
            <a:solidFill>
              <a:srgbClr val="D9D9D9"/>
            </a:solidFill>
            <a:ln cap="sq">
              <a:noFill/>
              <a:prstDash val="solid"/>
              <a:miter/>
            </a:ln>
          </p:spPr>
          <p:txBody>
            <a:bodyPr/>
            <a:lstStyle/>
            <a:p>
              <a:endParaRPr lang="en-US" dirty="0"/>
            </a:p>
          </p:txBody>
        </p:sp>
        <p:sp>
          <p:nvSpPr>
            <p:cNvPr id="4" name="TextBox 4"/>
            <p:cNvSpPr txBox="1"/>
            <p:nvPr/>
          </p:nvSpPr>
          <p:spPr>
            <a:xfrm>
              <a:off x="0" y="-28575"/>
              <a:ext cx="6246832" cy="499914"/>
            </a:xfrm>
            <a:prstGeom prst="rect">
              <a:avLst/>
            </a:prstGeom>
          </p:spPr>
          <p:txBody>
            <a:bodyPr lIns="20139" tIns="20139" rIns="20139" bIns="20139" rtlCol="0" anchor="ctr"/>
            <a:lstStyle/>
            <a:p>
              <a:pPr algn="ctr">
                <a:lnSpc>
                  <a:spcPts val="1109"/>
                </a:lnSpc>
              </a:pPr>
              <a:endParaRPr dirty="0"/>
            </a:p>
          </p:txBody>
        </p:sp>
      </p:grpSp>
      <p:sp>
        <p:nvSpPr>
          <p:cNvPr id="5" name="TextBox 5"/>
          <p:cNvSpPr txBox="1"/>
          <p:nvPr/>
        </p:nvSpPr>
        <p:spPr>
          <a:xfrm>
            <a:off x="-838200" y="35285"/>
            <a:ext cx="17162436" cy="1125884"/>
          </a:xfrm>
          <a:prstGeom prst="rect">
            <a:avLst/>
          </a:prstGeom>
        </p:spPr>
        <p:txBody>
          <a:bodyPr lIns="0" tIns="0" rIns="0" bIns="0" rtlCol="0" anchor="t">
            <a:spAutoFit/>
          </a:bodyPr>
          <a:lstStyle/>
          <a:p>
            <a:pPr algn="ctr">
              <a:lnSpc>
                <a:spcPts val="9651"/>
              </a:lnSpc>
            </a:pPr>
            <a:r>
              <a:rPr lang="en-US" sz="4617" dirty="0">
                <a:solidFill>
                  <a:srgbClr val="000000"/>
                </a:solidFill>
                <a:latin typeface="Poppins"/>
              </a:rPr>
              <a:t>‘Work’  Does </a:t>
            </a:r>
            <a:r>
              <a:rPr lang="en-US" sz="4617" dirty="0">
                <a:solidFill>
                  <a:srgbClr val="000000"/>
                </a:solidFill>
                <a:latin typeface="Poppins Bold"/>
              </a:rPr>
              <a:t>NOT</a:t>
            </a:r>
            <a:r>
              <a:rPr lang="en-US" sz="4617" dirty="0">
                <a:solidFill>
                  <a:srgbClr val="000000"/>
                </a:solidFill>
                <a:latin typeface="Poppins"/>
              </a:rPr>
              <a:t> Represent Industry</a:t>
            </a:r>
          </a:p>
        </p:txBody>
      </p:sp>
      <p:sp>
        <p:nvSpPr>
          <p:cNvPr id="6" name="TextBox 6"/>
          <p:cNvSpPr txBox="1"/>
          <p:nvPr/>
        </p:nvSpPr>
        <p:spPr>
          <a:xfrm>
            <a:off x="335922" y="9105900"/>
            <a:ext cx="19532730" cy="676908"/>
          </a:xfrm>
          <a:prstGeom prst="rect">
            <a:avLst/>
          </a:prstGeom>
        </p:spPr>
        <p:txBody>
          <a:bodyPr lIns="0" tIns="0" rIns="0" bIns="0" rtlCol="0" anchor="t">
            <a:spAutoFit/>
          </a:bodyPr>
          <a:lstStyle/>
          <a:p>
            <a:pPr>
              <a:lnSpc>
                <a:spcPts val="5845"/>
              </a:lnSpc>
            </a:pPr>
            <a:r>
              <a:rPr lang="en-US" sz="3500" dirty="0">
                <a:solidFill>
                  <a:srgbClr val="000000"/>
                </a:solidFill>
                <a:latin typeface="La Lou"/>
              </a:rPr>
              <a:t>If this were ‘work’ it would be instantly banned on health &amp; safety and equality grounds</a:t>
            </a:r>
          </a:p>
        </p:txBody>
      </p:sp>
      <p:grpSp>
        <p:nvGrpSpPr>
          <p:cNvPr id="7" name="Group 7"/>
          <p:cNvGrpSpPr/>
          <p:nvPr/>
        </p:nvGrpSpPr>
        <p:grpSpPr>
          <a:xfrm rot="5400000">
            <a:off x="4566596" y="-3450831"/>
            <a:ext cx="9135584" cy="18881679"/>
            <a:chOff x="0" y="0"/>
            <a:chExt cx="2765087" cy="5714959"/>
          </a:xfrm>
        </p:grpSpPr>
        <p:sp>
          <p:nvSpPr>
            <p:cNvPr id="8" name="Freeform 8"/>
            <p:cNvSpPr/>
            <p:nvPr/>
          </p:nvSpPr>
          <p:spPr>
            <a:xfrm>
              <a:off x="0" y="0"/>
              <a:ext cx="2765087" cy="5714959"/>
            </a:xfrm>
            <a:custGeom>
              <a:avLst/>
              <a:gdLst/>
              <a:ahLst/>
              <a:cxnLst/>
              <a:rect l="l" t="t" r="r" b="b"/>
              <a:pathLst>
                <a:path w="2765087" h="5714959">
                  <a:moveTo>
                    <a:pt x="4237" y="0"/>
                  </a:moveTo>
                  <a:lnTo>
                    <a:pt x="2760850" y="0"/>
                  </a:lnTo>
                  <a:cubicBezTo>
                    <a:pt x="2761974" y="0"/>
                    <a:pt x="2763051" y="446"/>
                    <a:pt x="2763846" y="1241"/>
                  </a:cubicBezTo>
                  <a:cubicBezTo>
                    <a:pt x="2764641" y="2036"/>
                    <a:pt x="2765087" y="3113"/>
                    <a:pt x="2765087" y="4237"/>
                  </a:cubicBezTo>
                  <a:lnTo>
                    <a:pt x="2765087" y="5710722"/>
                  </a:lnTo>
                  <a:cubicBezTo>
                    <a:pt x="2765087" y="5711846"/>
                    <a:pt x="2764641" y="5712923"/>
                    <a:pt x="2763846" y="5713718"/>
                  </a:cubicBezTo>
                  <a:cubicBezTo>
                    <a:pt x="2763051" y="5714512"/>
                    <a:pt x="2761974" y="5714959"/>
                    <a:pt x="2760850" y="5714959"/>
                  </a:cubicBezTo>
                  <a:lnTo>
                    <a:pt x="4237" y="5714959"/>
                  </a:lnTo>
                  <a:cubicBezTo>
                    <a:pt x="3113" y="5714959"/>
                    <a:pt x="2036" y="5714512"/>
                    <a:pt x="1241" y="5713718"/>
                  </a:cubicBezTo>
                  <a:cubicBezTo>
                    <a:pt x="446" y="5712923"/>
                    <a:pt x="0" y="5711846"/>
                    <a:pt x="0" y="5710722"/>
                  </a:cubicBezTo>
                  <a:lnTo>
                    <a:pt x="0" y="4237"/>
                  </a:lnTo>
                  <a:cubicBezTo>
                    <a:pt x="0" y="3113"/>
                    <a:pt x="446" y="2036"/>
                    <a:pt x="1241" y="1241"/>
                  </a:cubicBezTo>
                  <a:cubicBezTo>
                    <a:pt x="2036" y="446"/>
                    <a:pt x="3113" y="0"/>
                    <a:pt x="4237" y="0"/>
                  </a:cubicBezTo>
                  <a:close/>
                </a:path>
              </a:pathLst>
            </a:custGeom>
            <a:gradFill rotWithShape="1">
              <a:gsLst>
                <a:gs pos="0">
                  <a:srgbClr val="82F6F6">
                    <a:alpha val="100000"/>
                  </a:srgbClr>
                </a:gs>
                <a:gs pos="69000">
                  <a:srgbClr val="45F6F3">
                    <a:alpha val="100000"/>
                  </a:srgbClr>
                </a:gs>
                <a:gs pos="100000">
                  <a:srgbClr val="41EDE9">
                    <a:alpha val="100000"/>
                  </a:srgbClr>
                </a:gs>
              </a:gsLst>
              <a:lin ang="5400000"/>
            </a:gradFill>
            <a:ln cap="sq">
              <a:noFill/>
              <a:prstDash val="solid"/>
              <a:miter/>
            </a:ln>
          </p:spPr>
          <p:txBody>
            <a:bodyPr/>
            <a:lstStyle/>
            <a:p>
              <a:endParaRPr lang="en-US" dirty="0"/>
            </a:p>
          </p:txBody>
        </p:sp>
        <p:sp>
          <p:nvSpPr>
            <p:cNvPr id="9" name="TextBox 9"/>
            <p:cNvSpPr txBox="1"/>
            <p:nvPr/>
          </p:nvSpPr>
          <p:spPr>
            <a:xfrm>
              <a:off x="0" y="-28575"/>
              <a:ext cx="2765087" cy="5743534"/>
            </a:xfrm>
            <a:prstGeom prst="rect">
              <a:avLst/>
            </a:prstGeom>
          </p:spPr>
          <p:txBody>
            <a:bodyPr lIns="20139" tIns="20139" rIns="20139" bIns="20139" rtlCol="0" anchor="ctr"/>
            <a:lstStyle/>
            <a:p>
              <a:pPr algn="ctr">
                <a:lnSpc>
                  <a:spcPts val="1109"/>
                </a:lnSpc>
              </a:pPr>
              <a:endParaRPr dirty="0"/>
            </a:p>
          </p:txBody>
        </p:sp>
      </p:grpSp>
      <p:sp>
        <p:nvSpPr>
          <p:cNvPr id="10" name="TextBox 10"/>
          <p:cNvSpPr txBox="1"/>
          <p:nvPr/>
        </p:nvSpPr>
        <p:spPr>
          <a:xfrm>
            <a:off x="335922" y="1973626"/>
            <a:ext cx="18636263" cy="675274"/>
          </a:xfrm>
          <a:prstGeom prst="rect">
            <a:avLst/>
          </a:prstGeom>
        </p:spPr>
        <p:txBody>
          <a:bodyPr lIns="0" tIns="0" rIns="0" bIns="0" rtlCol="0" anchor="t">
            <a:spAutoFit/>
          </a:bodyPr>
          <a:lstStyle/>
          <a:p>
            <a:pPr marL="672968" lvl="1" indent="-336484">
              <a:lnSpc>
                <a:spcPts val="5548"/>
              </a:lnSpc>
              <a:buFont typeface="Arial"/>
              <a:buChar char="•"/>
            </a:pPr>
            <a:r>
              <a:rPr lang="en-US" sz="3117" dirty="0">
                <a:solidFill>
                  <a:srgbClr val="000000"/>
                </a:solidFill>
                <a:latin typeface="Poppins"/>
              </a:rPr>
              <a:t>In What other Job are you in constant </a:t>
            </a:r>
            <a:r>
              <a:rPr lang="en-US" sz="3117" dirty="0">
                <a:solidFill>
                  <a:srgbClr val="000000"/>
                </a:solidFill>
                <a:latin typeface="Poppins Bold"/>
              </a:rPr>
              <a:t>Fear for your Life</a:t>
            </a:r>
            <a:r>
              <a:rPr lang="en-US" sz="3117" dirty="0">
                <a:solidFill>
                  <a:srgbClr val="000000"/>
                </a:solidFill>
                <a:latin typeface="Poppins"/>
              </a:rPr>
              <a:t> ?</a:t>
            </a:r>
          </a:p>
        </p:txBody>
      </p:sp>
      <p:sp>
        <p:nvSpPr>
          <p:cNvPr id="11" name="TextBox 11"/>
          <p:cNvSpPr txBox="1"/>
          <p:nvPr/>
        </p:nvSpPr>
        <p:spPr>
          <a:xfrm>
            <a:off x="335922" y="2877523"/>
            <a:ext cx="14067405" cy="648896"/>
          </a:xfrm>
          <a:prstGeom prst="rect">
            <a:avLst/>
          </a:prstGeom>
        </p:spPr>
        <p:txBody>
          <a:bodyPr lIns="0" tIns="0" rIns="0" bIns="0" rtlCol="0" anchor="t">
            <a:spAutoFit/>
          </a:bodyPr>
          <a:lstStyle/>
          <a:p>
            <a:pPr marL="672968" lvl="1" indent="-336484">
              <a:lnSpc>
                <a:spcPts val="5548"/>
              </a:lnSpc>
              <a:buFont typeface="Arial"/>
              <a:buChar char="•"/>
            </a:pPr>
            <a:r>
              <a:rPr lang="en-US" sz="3117" dirty="0">
                <a:solidFill>
                  <a:srgbClr val="000000"/>
                </a:solidFill>
                <a:latin typeface="Poppins"/>
              </a:rPr>
              <a:t>What other work place is </a:t>
            </a:r>
            <a:r>
              <a:rPr lang="en-US" sz="3117" dirty="0">
                <a:solidFill>
                  <a:srgbClr val="000000"/>
                </a:solidFill>
                <a:latin typeface="Poppins Bold"/>
              </a:rPr>
              <a:t>dominated by Organised Crime?</a:t>
            </a:r>
          </a:p>
        </p:txBody>
      </p:sp>
      <p:sp>
        <p:nvSpPr>
          <p:cNvPr id="12" name="TextBox 12"/>
          <p:cNvSpPr txBox="1"/>
          <p:nvPr/>
        </p:nvSpPr>
        <p:spPr>
          <a:xfrm>
            <a:off x="300951" y="3852759"/>
            <a:ext cx="17740176" cy="648896"/>
          </a:xfrm>
          <a:prstGeom prst="rect">
            <a:avLst/>
          </a:prstGeom>
        </p:spPr>
        <p:txBody>
          <a:bodyPr lIns="0" tIns="0" rIns="0" bIns="0" rtlCol="0" anchor="t">
            <a:spAutoFit/>
          </a:bodyPr>
          <a:lstStyle/>
          <a:p>
            <a:pPr marL="672968" lvl="1" indent="-336484">
              <a:lnSpc>
                <a:spcPts val="5548"/>
              </a:lnSpc>
              <a:buFont typeface="Arial"/>
              <a:buChar char="•"/>
            </a:pPr>
            <a:r>
              <a:rPr lang="en-US" sz="3117" dirty="0">
                <a:solidFill>
                  <a:srgbClr val="000000"/>
                </a:solidFill>
                <a:latin typeface="Poppins"/>
              </a:rPr>
              <a:t>What other work sold to you as ‘normal and safe’ do you have a </a:t>
            </a:r>
            <a:r>
              <a:rPr lang="en-US" sz="3117" dirty="0">
                <a:solidFill>
                  <a:srgbClr val="000000"/>
                </a:solidFill>
                <a:latin typeface="Poppins Bold"/>
              </a:rPr>
              <a:t>70% risk of PTSD?</a:t>
            </a:r>
          </a:p>
        </p:txBody>
      </p:sp>
      <p:sp>
        <p:nvSpPr>
          <p:cNvPr id="14" name="TextBox 14"/>
          <p:cNvSpPr txBox="1"/>
          <p:nvPr/>
        </p:nvSpPr>
        <p:spPr>
          <a:xfrm>
            <a:off x="335922" y="7618169"/>
            <a:ext cx="16791922" cy="675274"/>
          </a:xfrm>
          <a:prstGeom prst="rect">
            <a:avLst/>
          </a:prstGeom>
        </p:spPr>
        <p:txBody>
          <a:bodyPr lIns="0" tIns="0" rIns="0" bIns="0" rtlCol="0" anchor="t">
            <a:spAutoFit/>
          </a:bodyPr>
          <a:lstStyle/>
          <a:p>
            <a:pPr marL="672968" lvl="1" indent="-336484">
              <a:lnSpc>
                <a:spcPts val="5548"/>
              </a:lnSpc>
              <a:buFont typeface="Arial"/>
              <a:buChar char="•"/>
            </a:pPr>
            <a:r>
              <a:rPr lang="en-US" sz="3117" dirty="0">
                <a:solidFill>
                  <a:srgbClr val="000000"/>
                </a:solidFill>
                <a:latin typeface="Poppins"/>
              </a:rPr>
              <a:t>In what other workplace is it </a:t>
            </a:r>
            <a:r>
              <a:rPr lang="en-US" sz="3117" dirty="0">
                <a:solidFill>
                  <a:srgbClr val="000000"/>
                </a:solidFill>
                <a:latin typeface="Poppins Bold"/>
              </a:rPr>
              <a:t>impossible to be safe?</a:t>
            </a:r>
          </a:p>
        </p:txBody>
      </p:sp>
      <p:sp>
        <p:nvSpPr>
          <p:cNvPr id="15" name="TextBox 15"/>
          <p:cNvSpPr txBox="1"/>
          <p:nvPr/>
        </p:nvSpPr>
        <p:spPr>
          <a:xfrm>
            <a:off x="838270" y="8769234"/>
            <a:ext cx="16791922" cy="1370599"/>
          </a:xfrm>
          <a:prstGeom prst="rect">
            <a:avLst/>
          </a:prstGeom>
        </p:spPr>
        <p:txBody>
          <a:bodyPr lIns="0" tIns="0" rIns="0" bIns="0" rtlCol="0" anchor="t">
            <a:spAutoFit/>
          </a:bodyPr>
          <a:lstStyle/>
          <a:p>
            <a:pPr>
              <a:lnSpc>
                <a:spcPts val="5548"/>
              </a:lnSpc>
            </a:pPr>
            <a:r>
              <a:rPr lang="en-US" sz="3117" dirty="0">
                <a:solidFill>
                  <a:srgbClr val="000000"/>
                </a:solidFill>
                <a:latin typeface="Poppins Bold"/>
              </a:rPr>
              <a:t>If this were work it would be shut down instantly on health and safety grounds and for breach of equality law</a:t>
            </a:r>
          </a:p>
        </p:txBody>
      </p:sp>
      <p:sp>
        <p:nvSpPr>
          <p:cNvPr id="16" name="TextBox 12">
            <a:extLst>
              <a:ext uri="{FF2B5EF4-FFF2-40B4-BE49-F238E27FC236}">
                <a16:creationId xmlns:a16="http://schemas.microsoft.com/office/drawing/2014/main" id="{16541A5B-E909-763A-87F4-A0CA93B6744A}"/>
              </a:ext>
            </a:extLst>
          </p:cNvPr>
          <p:cNvSpPr txBox="1"/>
          <p:nvPr/>
        </p:nvSpPr>
        <p:spPr>
          <a:xfrm>
            <a:off x="273912" y="4716909"/>
            <a:ext cx="17740176" cy="648896"/>
          </a:xfrm>
          <a:prstGeom prst="rect">
            <a:avLst/>
          </a:prstGeom>
        </p:spPr>
        <p:txBody>
          <a:bodyPr lIns="0" tIns="0" rIns="0" bIns="0" rtlCol="0" anchor="t">
            <a:spAutoFit/>
          </a:bodyPr>
          <a:lstStyle/>
          <a:p>
            <a:pPr marL="672968" lvl="1" indent="-336484">
              <a:lnSpc>
                <a:spcPts val="5548"/>
              </a:lnSpc>
              <a:buFont typeface="Arial"/>
              <a:buChar char="•"/>
            </a:pPr>
            <a:r>
              <a:rPr lang="en-US" sz="3117" dirty="0">
                <a:solidFill>
                  <a:srgbClr val="000000"/>
                </a:solidFill>
                <a:latin typeface="Poppins"/>
              </a:rPr>
              <a:t>In what other ’work’ is </a:t>
            </a:r>
            <a:r>
              <a:rPr lang="en-US" sz="3117" b="1" dirty="0">
                <a:solidFill>
                  <a:srgbClr val="000000"/>
                </a:solidFill>
                <a:latin typeface="Poppins"/>
              </a:rPr>
              <a:t>violence ‘near pandemic’</a:t>
            </a:r>
            <a:endParaRPr lang="en-US" sz="3117" b="1" dirty="0">
              <a:solidFill>
                <a:srgbClr val="000000"/>
              </a:solidFill>
              <a:latin typeface="Poppins Bold"/>
            </a:endParaRPr>
          </a:p>
        </p:txBody>
      </p:sp>
      <p:sp>
        <p:nvSpPr>
          <p:cNvPr id="17" name="TextBox 12">
            <a:extLst>
              <a:ext uri="{FF2B5EF4-FFF2-40B4-BE49-F238E27FC236}">
                <a16:creationId xmlns:a16="http://schemas.microsoft.com/office/drawing/2014/main" id="{F17A0AF9-B0FA-452C-D6B9-7E43D1B4AFFC}"/>
              </a:ext>
            </a:extLst>
          </p:cNvPr>
          <p:cNvSpPr txBox="1"/>
          <p:nvPr/>
        </p:nvSpPr>
        <p:spPr>
          <a:xfrm>
            <a:off x="364143" y="5670122"/>
            <a:ext cx="17740176" cy="648896"/>
          </a:xfrm>
          <a:prstGeom prst="rect">
            <a:avLst/>
          </a:prstGeom>
        </p:spPr>
        <p:txBody>
          <a:bodyPr lIns="0" tIns="0" rIns="0" bIns="0" rtlCol="0" anchor="t">
            <a:spAutoFit/>
          </a:bodyPr>
          <a:lstStyle/>
          <a:p>
            <a:pPr marL="672968" lvl="1" indent="-336484">
              <a:lnSpc>
                <a:spcPts val="5548"/>
              </a:lnSpc>
              <a:buFont typeface="Arial"/>
              <a:buChar char="•"/>
            </a:pPr>
            <a:r>
              <a:rPr lang="en-US" sz="3117" dirty="0">
                <a:solidFill>
                  <a:srgbClr val="000000"/>
                </a:solidFill>
                <a:latin typeface="Poppins"/>
              </a:rPr>
              <a:t>What normal work carries a</a:t>
            </a:r>
            <a:r>
              <a:rPr lang="en-US" sz="3117" b="1" dirty="0">
                <a:solidFill>
                  <a:srgbClr val="000000"/>
                </a:solidFill>
                <a:latin typeface="Poppins"/>
              </a:rPr>
              <a:t> 60% risk of traumatic brain injury? </a:t>
            </a:r>
            <a:endParaRPr lang="en-US" sz="3117" b="1" dirty="0">
              <a:solidFill>
                <a:srgbClr val="000000"/>
              </a:solidFill>
              <a:latin typeface="Poppins Bold"/>
            </a:endParaRPr>
          </a:p>
        </p:txBody>
      </p:sp>
      <p:sp>
        <p:nvSpPr>
          <p:cNvPr id="19" name="TextBox 13">
            <a:extLst>
              <a:ext uri="{FF2B5EF4-FFF2-40B4-BE49-F238E27FC236}">
                <a16:creationId xmlns:a16="http://schemas.microsoft.com/office/drawing/2014/main" id="{4EAC9173-0D60-7570-92BD-1F786FA90074}"/>
              </a:ext>
            </a:extLst>
          </p:cNvPr>
          <p:cNvSpPr txBox="1"/>
          <p:nvPr/>
        </p:nvSpPr>
        <p:spPr>
          <a:xfrm>
            <a:off x="449043" y="6713209"/>
            <a:ext cx="18347583" cy="581569"/>
          </a:xfrm>
          <a:prstGeom prst="rect">
            <a:avLst/>
          </a:prstGeom>
        </p:spPr>
        <p:txBody>
          <a:bodyPr wrap="square" lIns="0" tIns="0" rIns="0" bIns="0" rtlCol="0" anchor="t">
            <a:spAutoFit/>
          </a:bodyPr>
          <a:lstStyle/>
          <a:p>
            <a:pPr marL="672968" lvl="1" indent="-336484">
              <a:lnSpc>
                <a:spcPts val="4831"/>
              </a:lnSpc>
              <a:buFont typeface="Arial"/>
              <a:buChar char="•"/>
            </a:pPr>
            <a:r>
              <a:rPr lang="en-US" sz="3117" dirty="0">
                <a:solidFill>
                  <a:srgbClr val="000000"/>
                </a:solidFill>
                <a:latin typeface="Poppins"/>
              </a:rPr>
              <a:t>What other work gives you </a:t>
            </a:r>
            <a:r>
              <a:rPr lang="en-US" sz="3117" dirty="0">
                <a:solidFill>
                  <a:srgbClr val="000000"/>
                </a:solidFill>
                <a:latin typeface="Poppins Bold"/>
              </a:rPr>
              <a:t>chronic sexual health issues?</a:t>
            </a:r>
            <a:r>
              <a:rPr lang="en-US" sz="3117" dirty="0">
                <a:solidFill>
                  <a:srgbClr val="000000"/>
                </a:solidFill>
                <a:latin typeface="Poppins"/>
              </a:rPr>
              <a:t> </a:t>
            </a:r>
          </a:p>
        </p:txBody>
      </p:sp>
      <p:sp>
        <p:nvSpPr>
          <p:cNvPr id="13" name="Freeform 6">
            <a:extLst>
              <a:ext uri="{FF2B5EF4-FFF2-40B4-BE49-F238E27FC236}">
                <a16:creationId xmlns:a16="http://schemas.microsoft.com/office/drawing/2014/main" id="{7F42BF7D-3076-D7CE-8760-3D8CEE4AD254}"/>
              </a:ext>
            </a:extLst>
          </p:cNvPr>
          <p:cNvSpPr/>
          <p:nvPr/>
        </p:nvSpPr>
        <p:spPr>
          <a:xfrm>
            <a:off x="251789" y="134795"/>
            <a:ext cx="1029853" cy="1029853"/>
          </a:xfrm>
          <a:custGeom>
            <a:avLst/>
            <a:gdLst/>
            <a:ahLst/>
            <a:cxnLst/>
            <a:rect l="l" t="t" r="r" b="b"/>
            <a:pathLst>
              <a:path w="1029853" h="1029853">
                <a:moveTo>
                  <a:pt x="0" y="0"/>
                </a:moveTo>
                <a:lnTo>
                  <a:pt x="1029853" y="0"/>
                </a:lnTo>
                <a:lnTo>
                  <a:pt x="1029853" y="1029853"/>
                </a:lnTo>
                <a:lnTo>
                  <a:pt x="0" y="10298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7479011" y="-8017566"/>
            <a:ext cx="3027730" cy="19100469"/>
            <a:chOff x="0" y="-28575"/>
            <a:chExt cx="995985" cy="6283185"/>
          </a:xfrm>
        </p:grpSpPr>
        <p:sp>
          <p:nvSpPr>
            <p:cNvPr id="3" name="Freeform 3"/>
            <p:cNvSpPr/>
            <p:nvPr/>
          </p:nvSpPr>
          <p:spPr>
            <a:xfrm>
              <a:off x="0" y="0"/>
              <a:ext cx="995985" cy="6071265"/>
            </a:xfrm>
            <a:custGeom>
              <a:avLst/>
              <a:gdLst/>
              <a:ahLst/>
              <a:cxnLst/>
              <a:rect l="l" t="t" r="r" b="b"/>
              <a:pathLst>
                <a:path w="995985" h="6254610">
                  <a:moveTo>
                    <a:pt x="12785" y="0"/>
                  </a:moveTo>
                  <a:lnTo>
                    <a:pt x="983200" y="0"/>
                  </a:lnTo>
                  <a:cubicBezTo>
                    <a:pt x="986591" y="0"/>
                    <a:pt x="989843" y="1347"/>
                    <a:pt x="992241" y="3745"/>
                  </a:cubicBezTo>
                  <a:cubicBezTo>
                    <a:pt x="994638" y="6142"/>
                    <a:pt x="995985" y="9394"/>
                    <a:pt x="995985" y="12785"/>
                  </a:cubicBezTo>
                  <a:lnTo>
                    <a:pt x="995985" y="6241826"/>
                  </a:lnTo>
                  <a:cubicBezTo>
                    <a:pt x="995985" y="6248886"/>
                    <a:pt x="990261" y="6254610"/>
                    <a:pt x="983200" y="6254610"/>
                  </a:cubicBezTo>
                  <a:lnTo>
                    <a:pt x="12785" y="6254610"/>
                  </a:lnTo>
                  <a:cubicBezTo>
                    <a:pt x="9394" y="6254610"/>
                    <a:pt x="6142" y="6253264"/>
                    <a:pt x="3745" y="6250866"/>
                  </a:cubicBezTo>
                  <a:cubicBezTo>
                    <a:pt x="1347" y="6248468"/>
                    <a:pt x="0" y="6245216"/>
                    <a:pt x="0" y="6241826"/>
                  </a:cubicBezTo>
                  <a:lnTo>
                    <a:pt x="0" y="12785"/>
                  </a:lnTo>
                  <a:cubicBezTo>
                    <a:pt x="0" y="5724"/>
                    <a:pt x="5724" y="0"/>
                    <a:pt x="12785" y="0"/>
                  </a:cubicBezTo>
                  <a:close/>
                </a:path>
              </a:pathLst>
            </a:custGeom>
            <a:solidFill>
              <a:srgbClr val="D9D9D9"/>
            </a:solidFill>
            <a:ln cap="sq">
              <a:noFill/>
              <a:prstDash val="solid"/>
              <a:miter/>
            </a:ln>
          </p:spPr>
          <p:txBody>
            <a:bodyPr/>
            <a:lstStyle/>
            <a:p>
              <a:endParaRPr lang="en-US" dirty="0"/>
            </a:p>
          </p:txBody>
        </p:sp>
        <p:sp>
          <p:nvSpPr>
            <p:cNvPr id="4" name="TextBox 4"/>
            <p:cNvSpPr txBox="1"/>
            <p:nvPr/>
          </p:nvSpPr>
          <p:spPr>
            <a:xfrm>
              <a:off x="0" y="-28575"/>
              <a:ext cx="995985" cy="6283185"/>
            </a:xfrm>
            <a:prstGeom prst="rect">
              <a:avLst/>
            </a:prstGeom>
          </p:spPr>
          <p:txBody>
            <a:bodyPr lIns="20139" tIns="20139" rIns="20139" bIns="20139" rtlCol="0" anchor="ctr"/>
            <a:lstStyle/>
            <a:p>
              <a:pPr algn="ctr">
                <a:lnSpc>
                  <a:spcPts val="1109"/>
                </a:lnSpc>
              </a:pPr>
              <a:endParaRPr dirty="0"/>
            </a:p>
          </p:txBody>
        </p:sp>
      </p:grpSp>
      <p:sp>
        <p:nvSpPr>
          <p:cNvPr id="5" name="TextBox 5"/>
          <p:cNvSpPr txBox="1"/>
          <p:nvPr/>
        </p:nvSpPr>
        <p:spPr>
          <a:xfrm>
            <a:off x="2036180" y="-219978"/>
            <a:ext cx="16595210" cy="1125884"/>
          </a:xfrm>
          <a:prstGeom prst="rect">
            <a:avLst/>
          </a:prstGeom>
        </p:spPr>
        <p:txBody>
          <a:bodyPr lIns="0" tIns="0" rIns="0" bIns="0" rtlCol="0" anchor="t">
            <a:spAutoFit/>
          </a:bodyPr>
          <a:lstStyle/>
          <a:p>
            <a:pPr>
              <a:lnSpc>
                <a:spcPts val="9651"/>
              </a:lnSpc>
            </a:pPr>
            <a:r>
              <a:rPr lang="en-US" sz="4617" dirty="0">
                <a:solidFill>
                  <a:srgbClr val="000000"/>
                </a:solidFill>
                <a:latin typeface="Poppins"/>
              </a:rPr>
              <a:t>‘Work’ Does </a:t>
            </a:r>
            <a:r>
              <a:rPr lang="en-US" sz="4617" dirty="0">
                <a:solidFill>
                  <a:srgbClr val="000000"/>
                </a:solidFill>
                <a:latin typeface="Poppins Bold"/>
              </a:rPr>
              <a:t>NOT</a:t>
            </a:r>
            <a:r>
              <a:rPr lang="en-US" sz="4617" dirty="0">
                <a:solidFill>
                  <a:srgbClr val="000000"/>
                </a:solidFill>
                <a:latin typeface="Poppins"/>
              </a:rPr>
              <a:t> Represent those in the industry</a:t>
            </a:r>
          </a:p>
        </p:txBody>
      </p:sp>
      <p:grpSp>
        <p:nvGrpSpPr>
          <p:cNvPr id="7" name="Group 7"/>
          <p:cNvGrpSpPr/>
          <p:nvPr/>
        </p:nvGrpSpPr>
        <p:grpSpPr>
          <a:xfrm rot="5400000">
            <a:off x="8197629" y="-3280392"/>
            <a:ext cx="1986662" cy="18320774"/>
            <a:chOff x="0" y="0"/>
            <a:chExt cx="639203" cy="6262775"/>
          </a:xfrm>
        </p:grpSpPr>
        <p:sp>
          <p:nvSpPr>
            <p:cNvPr id="8" name="Freeform 8"/>
            <p:cNvSpPr/>
            <p:nvPr/>
          </p:nvSpPr>
          <p:spPr>
            <a:xfrm>
              <a:off x="0" y="0"/>
              <a:ext cx="639203" cy="6262775"/>
            </a:xfrm>
            <a:custGeom>
              <a:avLst/>
              <a:gdLst/>
              <a:ahLst/>
              <a:cxnLst/>
              <a:rect l="l" t="t" r="r" b="b"/>
              <a:pathLst>
                <a:path w="639203" h="6262775">
                  <a:moveTo>
                    <a:pt x="19485" y="0"/>
                  </a:moveTo>
                  <a:lnTo>
                    <a:pt x="619718" y="0"/>
                  </a:lnTo>
                  <a:cubicBezTo>
                    <a:pt x="630479" y="0"/>
                    <a:pt x="639203" y="8724"/>
                    <a:pt x="639203" y="19485"/>
                  </a:cubicBezTo>
                  <a:lnTo>
                    <a:pt x="639203" y="6243290"/>
                  </a:lnTo>
                  <a:cubicBezTo>
                    <a:pt x="639203" y="6254051"/>
                    <a:pt x="630479" y="6262775"/>
                    <a:pt x="619718" y="6262775"/>
                  </a:cubicBezTo>
                  <a:lnTo>
                    <a:pt x="19485" y="6262775"/>
                  </a:lnTo>
                  <a:cubicBezTo>
                    <a:pt x="8724" y="6262775"/>
                    <a:pt x="0" y="6254051"/>
                    <a:pt x="0" y="6243290"/>
                  </a:cubicBezTo>
                  <a:lnTo>
                    <a:pt x="0" y="19485"/>
                  </a:lnTo>
                  <a:cubicBezTo>
                    <a:pt x="0" y="8724"/>
                    <a:pt x="8724" y="0"/>
                    <a:pt x="19485" y="0"/>
                  </a:cubicBezTo>
                  <a:close/>
                </a:path>
              </a:pathLst>
            </a:custGeom>
            <a:solidFill>
              <a:srgbClr val="FDB1DA"/>
            </a:solidFill>
            <a:ln cap="sq">
              <a:noFill/>
              <a:prstDash val="solid"/>
              <a:miter/>
            </a:ln>
          </p:spPr>
          <p:txBody>
            <a:bodyPr/>
            <a:lstStyle/>
            <a:p>
              <a:endParaRPr lang="en-US" dirty="0"/>
            </a:p>
          </p:txBody>
        </p:sp>
        <p:sp>
          <p:nvSpPr>
            <p:cNvPr id="9" name="TextBox 9"/>
            <p:cNvSpPr txBox="1"/>
            <p:nvPr/>
          </p:nvSpPr>
          <p:spPr>
            <a:xfrm>
              <a:off x="0" y="-28575"/>
              <a:ext cx="639203" cy="6291350"/>
            </a:xfrm>
            <a:prstGeom prst="rect">
              <a:avLst/>
            </a:prstGeom>
          </p:spPr>
          <p:txBody>
            <a:bodyPr lIns="20139" tIns="20139" rIns="20139" bIns="20139" rtlCol="0" anchor="ctr"/>
            <a:lstStyle/>
            <a:p>
              <a:pPr algn="ctr">
                <a:lnSpc>
                  <a:spcPts val="1109"/>
                </a:lnSpc>
              </a:pPr>
              <a:endParaRPr dirty="0"/>
            </a:p>
          </p:txBody>
        </p:sp>
      </p:grpSp>
      <p:grpSp>
        <p:nvGrpSpPr>
          <p:cNvPr id="10" name="Group 10"/>
          <p:cNvGrpSpPr/>
          <p:nvPr/>
        </p:nvGrpSpPr>
        <p:grpSpPr>
          <a:xfrm rot="5400000">
            <a:off x="7152172" y="-3280391"/>
            <a:ext cx="1986662" cy="18320774"/>
            <a:chOff x="0" y="-28575"/>
            <a:chExt cx="639203" cy="5894657"/>
          </a:xfrm>
        </p:grpSpPr>
        <p:sp>
          <p:nvSpPr>
            <p:cNvPr id="11" name="Freeform 11"/>
            <p:cNvSpPr/>
            <p:nvPr/>
          </p:nvSpPr>
          <p:spPr>
            <a:xfrm>
              <a:off x="0" y="0"/>
              <a:ext cx="639203" cy="5539546"/>
            </a:xfrm>
            <a:custGeom>
              <a:avLst/>
              <a:gdLst/>
              <a:ahLst/>
              <a:cxnLst/>
              <a:rect l="l" t="t" r="r" b="b"/>
              <a:pathLst>
                <a:path w="639203" h="5866082">
                  <a:moveTo>
                    <a:pt x="19485" y="0"/>
                  </a:moveTo>
                  <a:lnTo>
                    <a:pt x="619718" y="0"/>
                  </a:lnTo>
                  <a:cubicBezTo>
                    <a:pt x="630479" y="0"/>
                    <a:pt x="639203" y="8724"/>
                    <a:pt x="639203" y="19485"/>
                  </a:cubicBezTo>
                  <a:lnTo>
                    <a:pt x="639203" y="5846597"/>
                  </a:lnTo>
                  <a:cubicBezTo>
                    <a:pt x="639203" y="5857359"/>
                    <a:pt x="630479" y="5866082"/>
                    <a:pt x="619718" y="5866082"/>
                  </a:cubicBezTo>
                  <a:lnTo>
                    <a:pt x="19485" y="5866082"/>
                  </a:lnTo>
                  <a:cubicBezTo>
                    <a:pt x="8724" y="5866082"/>
                    <a:pt x="0" y="5857359"/>
                    <a:pt x="0" y="5846597"/>
                  </a:cubicBezTo>
                  <a:lnTo>
                    <a:pt x="0" y="19485"/>
                  </a:lnTo>
                  <a:cubicBezTo>
                    <a:pt x="0" y="8724"/>
                    <a:pt x="8724" y="0"/>
                    <a:pt x="19485" y="0"/>
                  </a:cubicBezTo>
                  <a:close/>
                </a:path>
              </a:pathLst>
            </a:custGeom>
            <a:gradFill rotWithShape="1">
              <a:gsLst>
                <a:gs pos="0">
                  <a:srgbClr val="F376E3">
                    <a:alpha val="100000"/>
                  </a:srgbClr>
                </a:gs>
                <a:gs pos="69000">
                  <a:srgbClr val="F23ADD">
                    <a:alpha val="100000"/>
                  </a:srgbClr>
                </a:gs>
                <a:gs pos="100000">
                  <a:srgbClr val="E836D3">
                    <a:alpha val="100000"/>
                  </a:srgbClr>
                </a:gs>
              </a:gsLst>
              <a:lin ang="5400000"/>
            </a:gradFill>
            <a:ln cap="sq">
              <a:noFill/>
              <a:prstDash val="solid"/>
              <a:miter/>
            </a:ln>
          </p:spPr>
          <p:txBody>
            <a:bodyPr/>
            <a:lstStyle/>
            <a:p>
              <a:endParaRPr lang="en-US" dirty="0"/>
            </a:p>
          </p:txBody>
        </p:sp>
        <p:sp>
          <p:nvSpPr>
            <p:cNvPr id="12" name="TextBox 12"/>
            <p:cNvSpPr txBox="1"/>
            <p:nvPr/>
          </p:nvSpPr>
          <p:spPr>
            <a:xfrm>
              <a:off x="0" y="-28575"/>
              <a:ext cx="639203" cy="5894657"/>
            </a:xfrm>
            <a:prstGeom prst="rect">
              <a:avLst/>
            </a:prstGeom>
          </p:spPr>
          <p:txBody>
            <a:bodyPr lIns="20139" tIns="20139" rIns="20139" bIns="20139" rtlCol="0" anchor="ctr"/>
            <a:lstStyle/>
            <a:p>
              <a:pPr algn="ctr">
                <a:lnSpc>
                  <a:spcPts val="1109"/>
                </a:lnSpc>
              </a:pPr>
              <a:endParaRPr dirty="0"/>
            </a:p>
          </p:txBody>
        </p:sp>
      </p:grpSp>
      <p:sp>
        <p:nvSpPr>
          <p:cNvPr id="13" name="TextBox 13"/>
          <p:cNvSpPr txBox="1"/>
          <p:nvPr/>
        </p:nvSpPr>
        <p:spPr>
          <a:xfrm>
            <a:off x="13635639" y="7091168"/>
            <a:ext cx="4619495" cy="2167133"/>
          </a:xfrm>
          <a:prstGeom prst="rect">
            <a:avLst/>
          </a:prstGeom>
        </p:spPr>
        <p:txBody>
          <a:bodyPr lIns="0" tIns="0" rIns="0" bIns="0" rtlCol="0" anchor="t">
            <a:spAutoFit/>
          </a:bodyPr>
          <a:lstStyle/>
          <a:p>
            <a:pPr algn="ctr">
              <a:lnSpc>
                <a:spcPts val="5641"/>
              </a:lnSpc>
            </a:pPr>
            <a:r>
              <a:rPr lang="en-US" sz="4905" dirty="0">
                <a:solidFill>
                  <a:srgbClr val="000000"/>
                </a:solidFill>
                <a:latin typeface="Bebas Neue"/>
              </a:rPr>
              <a:t>PIMPS</a:t>
            </a:r>
          </a:p>
          <a:p>
            <a:pPr algn="ctr">
              <a:lnSpc>
                <a:spcPts val="5641"/>
              </a:lnSpc>
            </a:pPr>
            <a:r>
              <a:rPr lang="en-US" sz="4905" dirty="0">
                <a:solidFill>
                  <a:srgbClr val="000000"/>
                </a:solidFill>
                <a:latin typeface="Bebas Neue"/>
              </a:rPr>
              <a:t>PROFITEERS</a:t>
            </a:r>
          </a:p>
          <a:p>
            <a:pPr algn="ctr">
              <a:lnSpc>
                <a:spcPts val="5641"/>
              </a:lnSpc>
            </a:pPr>
            <a:r>
              <a:rPr lang="en-US" sz="4905" dirty="0">
                <a:solidFill>
                  <a:srgbClr val="000000"/>
                </a:solidFill>
                <a:latin typeface="Bebas Neue"/>
              </a:rPr>
              <a:t>SEX TRADE LOBBY *</a:t>
            </a:r>
          </a:p>
        </p:txBody>
      </p:sp>
      <p:sp>
        <p:nvSpPr>
          <p:cNvPr id="14" name="Freeform 14"/>
          <p:cNvSpPr/>
          <p:nvPr/>
        </p:nvSpPr>
        <p:spPr>
          <a:xfrm rot="18249295" flipV="1">
            <a:off x="17129843" y="7324204"/>
            <a:ext cx="1222396" cy="437006"/>
          </a:xfrm>
          <a:custGeom>
            <a:avLst/>
            <a:gdLst/>
            <a:ahLst/>
            <a:cxnLst/>
            <a:rect l="l" t="t" r="r" b="b"/>
            <a:pathLst>
              <a:path w="1629861" h="582675">
                <a:moveTo>
                  <a:pt x="0" y="582676"/>
                </a:moveTo>
                <a:lnTo>
                  <a:pt x="1629861" y="582676"/>
                </a:lnTo>
                <a:lnTo>
                  <a:pt x="1629861" y="0"/>
                </a:lnTo>
                <a:lnTo>
                  <a:pt x="0" y="0"/>
                </a:lnTo>
                <a:lnTo>
                  <a:pt x="0" y="58267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5" name="Freeform 15"/>
          <p:cNvSpPr/>
          <p:nvPr/>
        </p:nvSpPr>
        <p:spPr>
          <a:xfrm>
            <a:off x="13635639" y="7542707"/>
            <a:ext cx="847574" cy="847574"/>
          </a:xfrm>
          <a:custGeom>
            <a:avLst/>
            <a:gdLst/>
            <a:ahLst/>
            <a:cxnLst/>
            <a:rect l="l" t="t" r="r" b="b"/>
            <a:pathLst>
              <a:path w="1130099" h="1130099">
                <a:moveTo>
                  <a:pt x="0" y="0"/>
                </a:moveTo>
                <a:lnTo>
                  <a:pt x="1130100" y="0"/>
                </a:lnTo>
                <a:lnTo>
                  <a:pt x="1130100" y="1130099"/>
                </a:lnTo>
                <a:lnTo>
                  <a:pt x="0" y="11300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6" name="TextBox 16"/>
          <p:cNvSpPr txBox="1"/>
          <p:nvPr/>
        </p:nvSpPr>
        <p:spPr>
          <a:xfrm>
            <a:off x="476756" y="5241566"/>
            <a:ext cx="3524579" cy="1388718"/>
          </a:xfrm>
          <a:prstGeom prst="rect">
            <a:avLst/>
          </a:prstGeom>
        </p:spPr>
        <p:txBody>
          <a:bodyPr lIns="0" tIns="0" rIns="0" bIns="0" rtlCol="0" anchor="t">
            <a:spAutoFit/>
          </a:bodyPr>
          <a:lstStyle/>
          <a:p>
            <a:pPr algn="ctr">
              <a:lnSpc>
                <a:spcPts val="11345"/>
              </a:lnSpc>
            </a:pPr>
            <a:r>
              <a:rPr lang="en-US" sz="8661" dirty="0">
                <a:solidFill>
                  <a:srgbClr val="000000"/>
                </a:solidFill>
                <a:latin typeface="Open Sans Extra Bold"/>
              </a:rPr>
              <a:t>90%</a:t>
            </a:r>
          </a:p>
        </p:txBody>
      </p:sp>
      <p:sp>
        <p:nvSpPr>
          <p:cNvPr id="17" name="TextBox 17"/>
          <p:cNvSpPr txBox="1"/>
          <p:nvPr/>
        </p:nvSpPr>
        <p:spPr>
          <a:xfrm>
            <a:off x="16395847" y="4858089"/>
            <a:ext cx="2333042" cy="656636"/>
          </a:xfrm>
          <a:prstGeom prst="rect">
            <a:avLst/>
          </a:prstGeom>
        </p:spPr>
        <p:txBody>
          <a:bodyPr lIns="0" tIns="0" rIns="0" bIns="0" rtlCol="0" anchor="t">
            <a:spAutoFit/>
          </a:bodyPr>
          <a:lstStyle/>
          <a:p>
            <a:pPr algn="ctr">
              <a:lnSpc>
                <a:spcPts val="5414"/>
              </a:lnSpc>
            </a:pPr>
            <a:r>
              <a:rPr lang="en-US" sz="4133" dirty="0">
                <a:solidFill>
                  <a:srgbClr val="000000"/>
                </a:solidFill>
                <a:latin typeface="Open Sans Extra Bold"/>
              </a:rPr>
              <a:t>10%</a:t>
            </a:r>
          </a:p>
        </p:txBody>
      </p:sp>
      <p:sp>
        <p:nvSpPr>
          <p:cNvPr id="18" name="TextBox 18"/>
          <p:cNvSpPr txBox="1"/>
          <p:nvPr/>
        </p:nvSpPr>
        <p:spPr>
          <a:xfrm>
            <a:off x="4825803" y="5199457"/>
            <a:ext cx="3565145" cy="1673870"/>
          </a:xfrm>
          <a:prstGeom prst="rect">
            <a:avLst/>
          </a:prstGeom>
        </p:spPr>
        <p:txBody>
          <a:bodyPr lIns="0" tIns="0" rIns="0" bIns="0" rtlCol="0" anchor="t">
            <a:spAutoFit/>
          </a:bodyPr>
          <a:lstStyle/>
          <a:p>
            <a:pPr algn="ctr">
              <a:lnSpc>
                <a:spcPts val="6258"/>
              </a:lnSpc>
            </a:pPr>
            <a:r>
              <a:rPr lang="en-US" sz="6386" dirty="0">
                <a:solidFill>
                  <a:srgbClr val="000000"/>
                </a:solidFill>
                <a:latin typeface="Bebas Neue"/>
              </a:rPr>
              <a:t>WANT TO ESCAPE</a:t>
            </a:r>
          </a:p>
        </p:txBody>
      </p:sp>
      <p:sp>
        <p:nvSpPr>
          <p:cNvPr id="19" name="TextBox 19"/>
          <p:cNvSpPr txBox="1"/>
          <p:nvPr/>
        </p:nvSpPr>
        <p:spPr>
          <a:xfrm>
            <a:off x="16395847" y="5801952"/>
            <a:ext cx="2498093" cy="882182"/>
          </a:xfrm>
          <a:prstGeom prst="rect">
            <a:avLst/>
          </a:prstGeom>
        </p:spPr>
        <p:txBody>
          <a:bodyPr lIns="0" tIns="0" rIns="0" bIns="0" rtlCol="0" anchor="t">
            <a:spAutoFit/>
          </a:bodyPr>
          <a:lstStyle/>
          <a:p>
            <a:pPr algn="ctr">
              <a:lnSpc>
                <a:spcPts val="3208"/>
              </a:lnSpc>
            </a:pPr>
            <a:r>
              <a:rPr lang="en-US" sz="3775" dirty="0">
                <a:solidFill>
                  <a:srgbClr val="000000"/>
                </a:solidFill>
                <a:latin typeface="Bebas Neue"/>
              </a:rPr>
              <a:t>‘FUN’ </a:t>
            </a:r>
          </a:p>
          <a:p>
            <a:pPr algn="ctr">
              <a:lnSpc>
                <a:spcPts val="3208"/>
              </a:lnSpc>
            </a:pPr>
            <a:r>
              <a:rPr lang="en-US" sz="3775" dirty="0">
                <a:solidFill>
                  <a:srgbClr val="000000"/>
                </a:solidFill>
                <a:latin typeface="Bebas Neue"/>
              </a:rPr>
              <a:t>‘WORK’</a:t>
            </a:r>
          </a:p>
        </p:txBody>
      </p:sp>
      <p:sp>
        <p:nvSpPr>
          <p:cNvPr id="20" name="TextBox 20"/>
          <p:cNvSpPr txBox="1"/>
          <p:nvPr/>
        </p:nvSpPr>
        <p:spPr>
          <a:xfrm>
            <a:off x="-557359" y="4022783"/>
            <a:ext cx="7790058" cy="824744"/>
          </a:xfrm>
          <a:prstGeom prst="rect">
            <a:avLst/>
          </a:prstGeom>
        </p:spPr>
        <p:txBody>
          <a:bodyPr lIns="0" tIns="0" rIns="0" bIns="0" rtlCol="0" anchor="t">
            <a:spAutoFit/>
          </a:bodyPr>
          <a:lstStyle/>
          <a:p>
            <a:pPr algn="ctr">
              <a:lnSpc>
                <a:spcPts val="5428"/>
              </a:lnSpc>
            </a:pPr>
            <a:r>
              <a:rPr lang="en-US" sz="6386" dirty="0">
                <a:solidFill>
                  <a:srgbClr val="000000"/>
                </a:solidFill>
                <a:latin typeface="Bebas Neue"/>
              </a:rPr>
              <a:t>PEOPLE SELLING SEX:</a:t>
            </a:r>
          </a:p>
        </p:txBody>
      </p:sp>
      <p:sp>
        <p:nvSpPr>
          <p:cNvPr id="21" name="TextBox 21"/>
          <p:cNvSpPr txBox="1"/>
          <p:nvPr/>
        </p:nvSpPr>
        <p:spPr>
          <a:xfrm>
            <a:off x="1643991" y="1438874"/>
            <a:ext cx="16281856" cy="1282402"/>
          </a:xfrm>
          <a:prstGeom prst="rect">
            <a:avLst/>
          </a:prstGeom>
        </p:spPr>
        <p:txBody>
          <a:bodyPr lIns="0" tIns="0" rIns="0" bIns="0" rtlCol="0" anchor="t">
            <a:spAutoFit/>
          </a:bodyPr>
          <a:lstStyle/>
          <a:p>
            <a:pPr algn="ctr">
              <a:lnSpc>
                <a:spcPts val="4957"/>
              </a:lnSpc>
            </a:pPr>
            <a:r>
              <a:rPr lang="en-US" sz="4386" dirty="0">
                <a:solidFill>
                  <a:srgbClr val="FFFFFF"/>
                </a:solidFill>
                <a:latin typeface="La Lou"/>
              </a:rPr>
              <a:t>‘WORK’  ‘CHOICE’  ‘EMPOWERING’    ‘SEXUAL ENTREPENEURS’   </a:t>
            </a:r>
          </a:p>
          <a:p>
            <a:pPr algn="ctr">
              <a:lnSpc>
                <a:spcPts val="4957"/>
              </a:lnSpc>
            </a:pPr>
            <a:r>
              <a:rPr lang="en-US" sz="4386" dirty="0">
                <a:solidFill>
                  <a:srgbClr val="FFFFFF"/>
                </a:solidFill>
                <a:latin typeface="La Lou"/>
              </a:rPr>
              <a:t>‘FUN’   ‘SAFE’   ‘ PIMPS ARE BUSINESS MEN’    ‘ADULT SERVICES’</a:t>
            </a:r>
          </a:p>
        </p:txBody>
      </p:sp>
      <p:grpSp>
        <p:nvGrpSpPr>
          <p:cNvPr id="22" name="Group 22"/>
          <p:cNvGrpSpPr/>
          <p:nvPr/>
        </p:nvGrpSpPr>
        <p:grpSpPr>
          <a:xfrm>
            <a:off x="1172725" y="8440627"/>
            <a:ext cx="10383197" cy="1576417"/>
            <a:chOff x="0" y="0"/>
            <a:chExt cx="13844263" cy="2101890"/>
          </a:xfrm>
        </p:grpSpPr>
        <p:grpSp>
          <p:nvGrpSpPr>
            <p:cNvPr id="23" name="Group 23"/>
            <p:cNvGrpSpPr/>
            <p:nvPr/>
          </p:nvGrpSpPr>
          <p:grpSpPr>
            <a:xfrm>
              <a:off x="0" y="0"/>
              <a:ext cx="13844263" cy="2101890"/>
              <a:chOff x="0" y="0"/>
              <a:chExt cx="3475798" cy="527709"/>
            </a:xfrm>
          </p:grpSpPr>
          <p:sp>
            <p:nvSpPr>
              <p:cNvPr id="24" name="Freeform 24"/>
              <p:cNvSpPr/>
              <p:nvPr/>
            </p:nvSpPr>
            <p:spPr>
              <a:xfrm>
                <a:off x="0" y="0"/>
                <a:ext cx="3475798" cy="527709"/>
              </a:xfrm>
              <a:custGeom>
                <a:avLst/>
                <a:gdLst/>
                <a:ahLst/>
                <a:cxnLst/>
                <a:rect l="l" t="t" r="r" b="b"/>
                <a:pathLst>
                  <a:path w="3475798" h="527709">
                    <a:moveTo>
                      <a:pt x="5219" y="0"/>
                    </a:moveTo>
                    <a:lnTo>
                      <a:pt x="3470578" y="0"/>
                    </a:lnTo>
                    <a:cubicBezTo>
                      <a:pt x="3473461" y="0"/>
                      <a:pt x="3475798" y="2337"/>
                      <a:pt x="3475798" y="5219"/>
                    </a:cubicBezTo>
                    <a:lnTo>
                      <a:pt x="3475798" y="522490"/>
                    </a:lnTo>
                    <a:cubicBezTo>
                      <a:pt x="3475798" y="525372"/>
                      <a:pt x="3473461" y="527709"/>
                      <a:pt x="3470578" y="527709"/>
                    </a:cubicBezTo>
                    <a:lnTo>
                      <a:pt x="5219" y="527709"/>
                    </a:lnTo>
                    <a:cubicBezTo>
                      <a:pt x="2337" y="527709"/>
                      <a:pt x="0" y="525372"/>
                      <a:pt x="0" y="522490"/>
                    </a:cubicBezTo>
                    <a:lnTo>
                      <a:pt x="0" y="5219"/>
                    </a:lnTo>
                    <a:cubicBezTo>
                      <a:pt x="0" y="2337"/>
                      <a:pt x="2337" y="0"/>
                      <a:pt x="5219" y="0"/>
                    </a:cubicBezTo>
                    <a:close/>
                  </a:path>
                </a:pathLst>
              </a:custGeom>
              <a:solidFill>
                <a:srgbClr val="FF914D"/>
              </a:solidFill>
              <a:ln cap="sq">
                <a:noFill/>
                <a:prstDash val="solid"/>
                <a:miter/>
              </a:ln>
            </p:spPr>
            <p:txBody>
              <a:bodyPr/>
              <a:lstStyle/>
              <a:p>
                <a:endParaRPr lang="en-US" dirty="0"/>
              </a:p>
            </p:txBody>
          </p:sp>
          <p:sp>
            <p:nvSpPr>
              <p:cNvPr id="25" name="TextBox 25"/>
              <p:cNvSpPr txBox="1"/>
              <p:nvPr/>
            </p:nvSpPr>
            <p:spPr>
              <a:xfrm>
                <a:off x="0" y="-28575"/>
                <a:ext cx="3475798" cy="556284"/>
              </a:xfrm>
              <a:prstGeom prst="rect">
                <a:avLst/>
              </a:prstGeom>
            </p:spPr>
            <p:txBody>
              <a:bodyPr lIns="21000" tIns="21000" rIns="21000" bIns="21000" rtlCol="0" anchor="ctr"/>
              <a:lstStyle/>
              <a:p>
                <a:pPr algn="ctr">
                  <a:lnSpc>
                    <a:spcPts val="1157"/>
                  </a:lnSpc>
                </a:pPr>
                <a:endParaRPr dirty="0"/>
              </a:p>
            </p:txBody>
          </p:sp>
        </p:grpSp>
        <p:sp>
          <p:nvSpPr>
            <p:cNvPr id="26" name="TextBox 26"/>
            <p:cNvSpPr txBox="1"/>
            <p:nvPr/>
          </p:nvSpPr>
          <p:spPr>
            <a:xfrm>
              <a:off x="670862" y="293892"/>
              <a:ext cx="12502539" cy="1621252"/>
            </a:xfrm>
            <a:prstGeom prst="rect">
              <a:avLst/>
            </a:prstGeom>
          </p:spPr>
          <p:txBody>
            <a:bodyPr lIns="0" tIns="0" rIns="0" bIns="0" rtlCol="0" anchor="t">
              <a:spAutoFit/>
            </a:bodyPr>
            <a:lstStyle/>
            <a:p>
              <a:pPr algn="ctr">
                <a:lnSpc>
                  <a:spcPts val="4731"/>
                </a:lnSpc>
              </a:pPr>
              <a:r>
                <a:rPr lang="en-US" sz="4186" dirty="0">
                  <a:solidFill>
                    <a:srgbClr val="FFFFFF"/>
                  </a:solidFill>
                  <a:latin typeface="La Lou"/>
                </a:rPr>
                <a:t>ONE PERSON’S ‘GOOD TIME’ DOES NOT </a:t>
              </a:r>
            </a:p>
            <a:p>
              <a:pPr algn="ctr">
                <a:lnSpc>
                  <a:spcPts val="4731"/>
                </a:lnSpc>
              </a:pPr>
              <a:r>
                <a:rPr lang="en-US" sz="4186" dirty="0">
                  <a:solidFill>
                    <a:srgbClr val="FFFFFF"/>
                  </a:solidFill>
                  <a:latin typeface="La Lou"/>
                </a:rPr>
                <a:t>‘BALANCE OUT’ ANOTHER’S TRAUMA</a:t>
              </a:r>
            </a:p>
          </p:txBody>
        </p:sp>
      </p:grpSp>
      <p:sp>
        <p:nvSpPr>
          <p:cNvPr id="6" name="Freeform 6">
            <a:extLst>
              <a:ext uri="{FF2B5EF4-FFF2-40B4-BE49-F238E27FC236}">
                <a16:creationId xmlns:a16="http://schemas.microsoft.com/office/drawing/2014/main" id="{6D10AB21-0CD0-1B5E-A4CB-65FAA36FB74A}"/>
              </a:ext>
            </a:extLst>
          </p:cNvPr>
          <p:cNvSpPr/>
          <p:nvPr/>
        </p:nvSpPr>
        <p:spPr>
          <a:xfrm>
            <a:off x="503163" y="18801"/>
            <a:ext cx="1029853" cy="1029853"/>
          </a:xfrm>
          <a:custGeom>
            <a:avLst/>
            <a:gdLst/>
            <a:ahLst/>
            <a:cxnLst/>
            <a:rect l="l" t="t" r="r" b="b"/>
            <a:pathLst>
              <a:path w="1029853" h="1029853">
                <a:moveTo>
                  <a:pt x="0" y="0"/>
                </a:moveTo>
                <a:lnTo>
                  <a:pt x="1029853" y="0"/>
                </a:lnTo>
                <a:lnTo>
                  <a:pt x="1029853" y="1029853"/>
                </a:lnTo>
                <a:lnTo>
                  <a:pt x="0" y="10298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1FF72"/>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623710" y="-9005923"/>
            <a:ext cx="1088623" cy="19100469"/>
            <a:chOff x="0" y="-28575"/>
            <a:chExt cx="358107" cy="6283185"/>
          </a:xfrm>
        </p:grpSpPr>
        <p:sp>
          <p:nvSpPr>
            <p:cNvPr id="3" name="Freeform 3"/>
            <p:cNvSpPr/>
            <p:nvPr/>
          </p:nvSpPr>
          <p:spPr>
            <a:xfrm>
              <a:off x="0" y="112960"/>
              <a:ext cx="358107" cy="6015919"/>
            </a:xfrm>
            <a:custGeom>
              <a:avLst/>
              <a:gdLst/>
              <a:ahLst/>
              <a:cxnLst/>
              <a:rect l="l" t="t" r="r" b="b"/>
              <a:pathLst>
                <a:path w="358107" h="6254610">
                  <a:moveTo>
                    <a:pt x="35558" y="0"/>
                  </a:moveTo>
                  <a:lnTo>
                    <a:pt x="322549" y="0"/>
                  </a:lnTo>
                  <a:cubicBezTo>
                    <a:pt x="342187" y="0"/>
                    <a:pt x="358107" y="15920"/>
                    <a:pt x="358107" y="35558"/>
                  </a:cubicBezTo>
                  <a:lnTo>
                    <a:pt x="358107" y="6219052"/>
                  </a:lnTo>
                  <a:cubicBezTo>
                    <a:pt x="358107" y="6228483"/>
                    <a:pt x="354361" y="6237527"/>
                    <a:pt x="347693" y="6244196"/>
                  </a:cubicBezTo>
                  <a:cubicBezTo>
                    <a:pt x="341024" y="6250864"/>
                    <a:pt x="331980" y="6254610"/>
                    <a:pt x="322549" y="6254610"/>
                  </a:cubicBezTo>
                  <a:lnTo>
                    <a:pt x="35558" y="6254610"/>
                  </a:lnTo>
                  <a:cubicBezTo>
                    <a:pt x="26128" y="6254610"/>
                    <a:pt x="17083" y="6250864"/>
                    <a:pt x="10415" y="6244196"/>
                  </a:cubicBezTo>
                  <a:cubicBezTo>
                    <a:pt x="3746" y="6237527"/>
                    <a:pt x="0" y="6228483"/>
                    <a:pt x="0" y="6219052"/>
                  </a:cubicBezTo>
                  <a:lnTo>
                    <a:pt x="0" y="35558"/>
                  </a:lnTo>
                  <a:cubicBezTo>
                    <a:pt x="0" y="26128"/>
                    <a:pt x="3746" y="17083"/>
                    <a:pt x="10415" y="10415"/>
                  </a:cubicBezTo>
                  <a:cubicBezTo>
                    <a:pt x="17083" y="3746"/>
                    <a:pt x="26128" y="0"/>
                    <a:pt x="35558" y="0"/>
                  </a:cubicBezTo>
                  <a:close/>
                </a:path>
              </a:pathLst>
            </a:custGeom>
            <a:solidFill>
              <a:srgbClr val="D9D9D9"/>
            </a:solidFill>
            <a:ln cap="sq">
              <a:noFill/>
              <a:prstDash val="solid"/>
              <a:miter/>
            </a:ln>
          </p:spPr>
          <p:txBody>
            <a:bodyPr/>
            <a:lstStyle/>
            <a:p>
              <a:endParaRPr lang="en-US" dirty="0"/>
            </a:p>
          </p:txBody>
        </p:sp>
        <p:sp>
          <p:nvSpPr>
            <p:cNvPr id="4" name="TextBox 4"/>
            <p:cNvSpPr txBox="1"/>
            <p:nvPr/>
          </p:nvSpPr>
          <p:spPr>
            <a:xfrm>
              <a:off x="0" y="-28575"/>
              <a:ext cx="358107" cy="6283185"/>
            </a:xfrm>
            <a:prstGeom prst="rect">
              <a:avLst/>
            </a:prstGeom>
          </p:spPr>
          <p:txBody>
            <a:bodyPr lIns="20139" tIns="20139" rIns="20139" bIns="20139" rtlCol="0" anchor="ctr"/>
            <a:lstStyle/>
            <a:p>
              <a:pPr algn="ctr">
                <a:lnSpc>
                  <a:spcPts val="1109"/>
                </a:lnSpc>
              </a:pPr>
              <a:endParaRPr dirty="0"/>
            </a:p>
          </p:txBody>
        </p:sp>
      </p:grpSp>
      <p:sp>
        <p:nvSpPr>
          <p:cNvPr id="5" name="TextBox 5"/>
          <p:cNvSpPr txBox="1"/>
          <p:nvPr/>
        </p:nvSpPr>
        <p:spPr>
          <a:xfrm>
            <a:off x="2660639" y="-154334"/>
            <a:ext cx="14838382" cy="1125884"/>
          </a:xfrm>
          <a:prstGeom prst="rect">
            <a:avLst/>
          </a:prstGeom>
        </p:spPr>
        <p:txBody>
          <a:bodyPr lIns="0" tIns="0" rIns="0" bIns="0" rtlCol="0" anchor="t">
            <a:spAutoFit/>
          </a:bodyPr>
          <a:lstStyle/>
          <a:p>
            <a:pPr>
              <a:lnSpc>
                <a:spcPts val="9651"/>
              </a:lnSpc>
            </a:pPr>
            <a:r>
              <a:rPr lang="en-US" sz="4617" dirty="0">
                <a:solidFill>
                  <a:srgbClr val="000000"/>
                </a:solidFill>
                <a:latin typeface="Poppins"/>
              </a:rPr>
              <a:t>The Harm of framing Prostitution as ‘Work’</a:t>
            </a:r>
          </a:p>
        </p:txBody>
      </p:sp>
      <p:sp>
        <p:nvSpPr>
          <p:cNvPr id="6" name="TextBox 6"/>
          <p:cNvSpPr txBox="1"/>
          <p:nvPr/>
        </p:nvSpPr>
        <p:spPr>
          <a:xfrm>
            <a:off x="499302" y="1317120"/>
            <a:ext cx="17499020" cy="9657131"/>
          </a:xfrm>
          <a:prstGeom prst="rect">
            <a:avLst/>
          </a:prstGeom>
        </p:spPr>
        <p:txBody>
          <a:bodyPr lIns="0" tIns="0" rIns="0" bIns="0" rtlCol="0" anchor="t">
            <a:spAutoFit/>
          </a:bodyPr>
          <a:lstStyle/>
          <a:p>
            <a:pPr marL="759482" lvl="1" indent="-379741" algn="just">
              <a:lnSpc>
                <a:spcPts val="5382"/>
              </a:lnSpc>
              <a:buFont typeface="Arial"/>
              <a:buChar char="•"/>
            </a:pPr>
            <a:r>
              <a:rPr lang="en-US" sz="3517" dirty="0">
                <a:solidFill>
                  <a:srgbClr val="000000"/>
                </a:solidFill>
                <a:latin typeface="Poppins"/>
              </a:rPr>
              <a:t>Neutral Language could easily be used </a:t>
            </a:r>
          </a:p>
          <a:p>
            <a:pPr marL="759482" lvl="1" indent="-379741" algn="just">
              <a:lnSpc>
                <a:spcPts val="5382"/>
              </a:lnSpc>
              <a:buFont typeface="Arial"/>
              <a:buChar char="•"/>
            </a:pPr>
            <a:r>
              <a:rPr lang="en-US" sz="3517" dirty="0">
                <a:solidFill>
                  <a:srgbClr val="000000"/>
                </a:solidFill>
                <a:latin typeface="Poppins"/>
              </a:rPr>
              <a:t>Signals capture by Sex Trade</a:t>
            </a:r>
          </a:p>
          <a:p>
            <a:pPr marL="759482" lvl="1" indent="-379741" algn="just">
              <a:lnSpc>
                <a:spcPts val="5382"/>
              </a:lnSpc>
              <a:buFont typeface="Arial"/>
              <a:buChar char="•"/>
            </a:pPr>
            <a:r>
              <a:rPr lang="en-US" sz="3517" dirty="0">
                <a:solidFill>
                  <a:srgbClr val="000000"/>
                </a:solidFill>
                <a:latin typeface="Poppins"/>
              </a:rPr>
              <a:t>Sanitises/Endorses industry</a:t>
            </a:r>
          </a:p>
          <a:p>
            <a:pPr marL="759482" lvl="1" indent="-379741" algn="just">
              <a:lnSpc>
                <a:spcPts val="5382"/>
              </a:lnSpc>
              <a:buFont typeface="Arial"/>
              <a:buChar char="•"/>
            </a:pPr>
            <a:r>
              <a:rPr lang="en-US" sz="3517" dirty="0">
                <a:solidFill>
                  <a:srgbClr val="000000"/>
                </a:solidFill>
                <a:latin typeface="Poppins"/>
              </a:rPr>
              <a:t>Victim blames/stigmatises victims</a:t>
            </a:r>
          </a:p>
          <a:p>
            <a:pPr marL="759482" lvl="1" indent="-379741" algn="just">
              <a:lnSpc>
                <a:spcPts val="5382"/>
              </a:lnSpc>
              <a:buFont typeface="Arial"/>
              <a:buChar char="•"/>
            </a:pPr>
            <a:r>
              <a:rPr lang="en-US" sz="3517" dirty="0">
                <a:solidFill>
                  <a:srgbClr val="000000"/>
                </a:solidFill>
                <a:latin typeface="Poppins"/>
              </a:rPr>
              <a:t>Increases victims’ self blame</a:t>
            </a:r>
          </a:p>
          <a:p>
            <a:pPr marL="759482" lvl="1" indent="-379741" algn="just">
              <a:lnSpc>
                <a:spcPts val="5382"/>
              </a:lnSpc>
              <a:buFont typeface="Arial"/>
              <a:buChar char="•"/>
            </a:pPr>
            <a:r>
              <a:rPr lang="en-US" sz="3517" dirty="0">
                <a:solidFill>
                  <a:srgbClr val="000000"/>
                </a:solidFill>
                <a:latin typeface="Poppins"/>
              </a:rPr>
              <a:t>Increases barriers to disclosure/exiting</a:t>
            </a:r>
          </a:p>
          <a:p>
            <a:pPr marL="759482" lvl="1" indent="-379741" algn="just">
              <a:lnSpc>
                <a:spcPts val="5382"/>
              </a:lnSpc>
              <a:buFont typeface="Arial"/>
              <a:buChar char="•"/>
            </a:pPr>
            <a:r>
              <a:rPr lang="en-US" sz="3517" dirty="0">
                <a:solidFill>
                  <a:srgbClr val="000000"/>
                </a:solidFill>
                <a:latin typeface="Poppins"/>
              </a:rPr>
              <a:t>Reduces services understanding, so ability to support</a:t>
            </a:r>
          </a:p>
          <a:p>
            <a:pPr marL="759482" lvl="1" indent="-379741" algn="just">
              <a:lnSpc>
                <a:spcPts val="5382"/>
              </a:lnSpc>
              <a:buFont typeface="Arial"/>
              <a:buChar char="•"/>
            </a:pPr>
            <a:r>
              <a:rPr lang="en-US" sz="3517" dirty="0">
                <a:solidFill>
                  <a:srgbClr val="000000"/>
                </a:solidFill>
                <a:latin typeface="Poppins"/>
              </a:rPr>
              <a:t>Misleads services/decision makers/influencers/public</a:t>
            </a:r>
          </a:p>
          <a:p>
            <a:pPr marL="759482" lvl="1" indent="-379741" algn="just">
              <a:lnSpc>
                <a:spcPts val="5382"/>
              </a:lnSpc>
              <a:buFont typeface="Arial"/>
              <a:buChar char="•"/>
            </a:pPr>
            <a:r>
              <a:rPr lang="en-US" sz="3517" dirty="0">
                <a:solidFill>
                  <a:srgbClr val="000000"/>
                </a:solidFill>
                <a:latin typeface="Poppins"/>
              </a:rPr>
              <a:t>Reinforces the denial by those in industry</a:t>
            </a:r>
          </a:p>
          <a:p>
            <a:pPr marL="759482" lvl="1" indent="-379741" algn="just">
              <a:lnSpc>
                <a:spcPts val="5382"/>
              </a:lnSpc>
              <a:buFont typeface="Arial"/>
              <a:buChar char="•"/>
            </a:pPr>
            <a:r>
              <a:rPr lang="en-US" sz="3517" dirty="0">
                <a:solidFill>
                  <a:srgbClr val="000000"/>
                </a:solidFill>
                <a:latin typeface="Poppins"/>
              </a:rPr>
              <a:t>Indicates buyers/pimps are legitimate</a:t>
            </a:r>
          </a:p>
          <a:p>
            <a:pPr marL="759482" lvl="1" indent="-379741" algn="just">
              <a:lnSpc>
                <a:spcPts val="5382"/>
              </a:lnSpc>
              <a:buFont typeface="Arial"/>
              <a:buChar char="•"/>
            </a:pPr>
            <a:r>
              <a:rPr lang="en-US" sz="3517" dirty="0">
                <a:solidFill>
                  <a:srgbClr val="000000"/>
                </a:solidFill>
                <a:latin typeface="Poppins"/>
              </a:rPr>
              <a:t>Does not represent or show understanding of reality of Industry</a:t>
            </a:r>
          </a:p>
          <a:p>
            <a:pPr marL="759482" lvl="1" indent="-379741" algn="just">
              <a:lnSpc>
                <a:spcPts val="5382"/>
              </a:lnSpc>
              <a:buFont typeface="Arial"/>
              <a:buChar char="•"/>
            </a:pPr>
            <a:r>
              <a:rPr lang="en-US" sz="3517" dirty="0">
                <a:solidFill>
                  <a:srgbClr val="000000"/>
                </a:solidFill>
                <a:latin typeface="Poppins"/>
              </a:rPr>
              <a:t>Vague &amp; unclear (includes entire sex trade not just prostitution)</a:t>
            </a:r>
          </a:p>
          <a:p>
            <a:pPr marL="759482" lvl="1" indent="-379741" algn="just">
              <a:lnSpc>
                <a:spcPts val="5382"/>
              </a:lnSpc>
              <a:buFont typeface="Arial"/>
              <a:buChar char="•"/>
            </a:pPr>
            <a:r>
              <a:rPr lang="en-US" sz="3517" dirty="0">
                <a:solidFill>
                  <a:srgbClr val="000000"/>
                </a:solidFill>
                <a:latin typeface="Poppins"/>
              </a:rPr>
              <a:t>Vague &amp; Unclear (pimps are ‘sex workers’ too!)</a:t>
            </a:r>
          </a:p>
          <a:p>
            <a:pPr algn="just">
              <a:lnSpc>
                <a:spcPts val="5382"/>
              </a:lnSpc>
            </a:pPr>
            <a:endParaRPr lang="en-US" sz="3517" dirty="0">
              <a:solidFill>
                <a:srgbClr val="000000"/>
              </a:solidFill>
              <a:latin typeface="Poppins"/>
            </a:endParaRPr>
          </a:p>
        </p:txBody>
      </p:sp>
      <p:sp>
        <p:nvSpPr>
          <p:cNvPr id="7" name="TextBox 7"/>
          <p:cNvSpPr txBox="1"/>
          <p:nvPr/>
        </p:nvSpPr>
        <p:spPr>
          <a:xfrm>
            <a:off x="9663795" y="1469520"/>
            <a:ext cx="7595505" cy="1025922"/>
          </a:xfrm>
          <a:prstGeom prst="rect">
            <a:avLst/>
          </a:prstGeom>
        </p:spPr>
        <p:txBody>
          <a:bodyPr lIns="0" tIns="0" rIns="0" bIns="0" rtlCol="0" anchor="t">
            <a:spAutoFit/>
          </a:bodyPr>
          <a:lstStyle/>
          <a:p>
            <a:pPr algn="ctr">
              <a:lnSpc>
                <a:spcPts val="3978"/>
              </a:lnSpc>
            </a:pPr>
            <a:r>
              <a:rPr lang="en-US" sz="3400" dirty="0">
                <a:solidFill>
                  <a:srgbClr val="000000"/>
                </a:solidFill>
                <a:latin typeface="La Lou"/>
              </a:rPr>
              <a:t>‘The SEx Industry’ ‘Prostitution’</a:t>
            </a:r>
          </a:p>
          <a:p>
            <a:pPr algn="ctr">
              <a:lnSpc>
                <a:spcPts val="3978"/>
              </a:lnSpc>
            </a:pPr>
            <a:r>
              <a:rPr lang="en-US" sz="3400" dirty="0">
                <a:solidFill>
                  <a:srgbClr val="000000"/>
                </a:solidFill>
                <a:latin typeface="La Lou"/>
              </a:rPr>
              <a:t>‘People who sell/exchange sex’</a:t>
            </a:r>
          </a:p>
        </p:txBody>
      </p:sp>
      <p:sp>
        <p:nvSpPr>
          <p:cNvPr id="8" name="TextBox 8"/>
          <p:cNvSpPr txBox="1"/>
          <p:nvPr/>
        </p:nvSpPr>
        <p:spPr>
          <a:xfrm>
            <a:off x="9663795" y="3494328"/>
            <a:ext cx="6967590" cy="1013147"/>
          </a:xfrm>
          <a:prstGeom prst="rect">
            <a:avLst/>
          </a:prstGeom>
        </p:spPr>
        <p:txBody>
          <a:bodyPr lIns="0" tIns="0" rIns="0" bIns="0" rtlCol="0" anchor="t">
            <a:spAutoFit/>
          </a:bodyPr>
          <a:lstStyle/>
          <a:p>
            <a:pPr>
              <a:lnSpc>
                <a:spcPts val="3998"/>
              </a:lnSpc>
            </a:pPr>
            <a:r>
              <a:rPr lang="en-US" sz="3417" dirty="0">
                <a:solidFill>
                  <a:srgbClr val="000000"/>
                </a:solidFill>
                <a:latin typeface="La Lou"/>
              </a:rPr>
              <a:t>If it’s ‘just work’ how can You  Possibly be traumatised?</a:t>
            </a:r>
          </a:p>
        </p:txBody>
      </p:sp>
      <p:sp>
        <p:nvSpPr>
          <p:cNvPr id="9" name="TextBox 9"/>
          <p:cNvSpPr txBox="1"/>
          <p:nvPr/>
        </p:nvSpPr>
        <p:spPr>
          <a:xfrm>
            <a:off x="11663799" y="7029147"/>
            <a:ext cx="6967590" cy="965141"/>
          </a:xfrm>
          <a:prstGeom prst="rect">
            <a:avLst/>
          </a:prstGeom>
        </p:spPr>
        <p:txBody>
          <a:bodyPr lIns="0" tIns="0" rIns="0" bIns="0" rtlCol="0" anchor="t">
            <a:spAutoFit/>
          </a:bodyPr>
          <a:lstStyle/>
          <a:p>
            <a:pPr>
              <a:lnSpc>
                <a:spcPts val="3881"/>
              </a:lnSpc>
            </a:pPr>
            <a:r>
              <a:rPr lang="en-US" sz="3317" dirty="0">
                <a:solidFill>
                  <a:srgbClr val="000000"/>
                </a:solidFill>
                <a:latin typeface="La Lou"/>
              </a:rPr>
              <a:t>For what other work are buyers/managers penalised?</a:t>
            </a:r>
          </a:p>
        </p:txBody>
      </p:sp>
      <p:sp>
        <p:nvSpPr>
          <p:cNvPr id="10" name="TextBox 10"/>
          <p:cNvSpPr txBox="1"/>
          <p:nvPr/>
        </p:nvSpPr>
        <p:spPr>
          <a:xfrm>
            <a:off x="15831797" y="8718580"/>
            <a:ext cx="2456203" cy="965141"/>
          </a:xfrm>
          <a:prstGeom prst="rect">
            <a:avLst/>
          </a:prstGeom>
        </p:spPr>
        <p:txBody>
          <a:bodyPr lIns="0" tIns="0" rIns="0" bIns="0" rtlCol="0" anchor="t">
            <a:spAutoFit/>
          </a:bodyPr>
          <a:lstStyle/>
          <a:p>
            <a:pPr>
              <a:lnSpc>
                <a:spcPts val="3881"/>
              </a:lnSpc>
            </a:pPr>
            <a:r>
              <a:rPr lang="en-US" sz="3317" dirty="0">
                <a:solidFill>
                  <a:srgbClr val="000000"/>
                </a:solidFill>
                <a:latin typeface="La Lou"/>
              </a:rPr>
              <a:t>Stripping  </a:t>
            </a:r>
          </a:p>
          <a:p>
            <a:pPr>
              <a:lnSpc>
                <a:spcPts val="3881"/>
              </a:lnSpc>
            </a:pPr>
            <a:r>
              <a:rPr lang="en-US" sz="3317" dirty="0">
                <a:solidFill>
                  <a:srgbClr val="000000"/>
                </a:solidFill>
                <a:latin typeface="La Lou"/>
              </a:rPr>
              <a:t>Only Fans</a:t>
            </a:r>
          </a:p>
        </p:txBody>
      </p:sp>
      <p:sp>
        <p:nvSpPr>
          <p:cNvPr id="11" name="Freeform 7">
            <a:extLst>
              <a:ext uri="{FF2B5EF4-FFF2-40B4-BE49-F238E27FC236}">
                <a16:creationId xmlns:a16="http://schemas.microsoft.com/office/drawing/2014/main" id="{C947A5BF-D412-0584-86A8-8F72FB9999EA}"/>
              </a:ext>
            </a:extLst>
          </p:cNvPr>
          <p:cNvSpPr/>
          <p:nvPr/>
        </p:nvSpPr>
        <p:spPr>
          <a:xfrm>
            <a:off x="624287" y="0"/>
            <a:ext cx="1029853" cy="1029853"/>
          </a:xfrm>
          <a:custGeom>
            <a:avLst/>
            <a:gdLst/>
            <a:ahLst/>
            <a:cxnLst/>
            <a:rect l="l" t="t" r="r" b="b"/>
            <a:pathLst>
              <a:path w="1029853" h="1029853">
                <a:moveTo>
                  <a:pt x="0" y="0"/>
                </a:moveTo>
                <a:lnTo>
                  <a:pt x="1029853" y="0"/>
                </a:lnTo>
                <a:lnTo>
                  <a:pt x="1029853" y="1029853"/>
                </a:lnTo>
                <a:lnTo>
                  <a:pt x="0" y="10298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6453" y="0"/>
            <a:ext cx="3812998" cy="10620170"/>
            <a:chOff x="0" y="0"/>
            <a:chExt cx="1254303" cy="3493553"/>
          </a:xfrm>
        </p:grpSpPr>
        <p:sp>
          <p:nvSpPr>
            <p:cNvPr id="3" name="Freeform 3"/>
            <p:cNvSpPr/>
            <p:nvPr/>
          </p:nvSpPr>
          <p:spPr>
            <a:xfrm>
              <a:off x="0" y="0"/>
              <a:ext cx="1254303" cy="3493553"/>
            </a:xfrm>
            <a:custGeom>
              <a:avLst/>
              <a:gdLst/>
              <a:ahLst/>
              <a:cxnLst/>
              <a:rect l="l" t="t" r="r" b="b"/>
              <a:pathLst>
                <a:path w="1254303" h="3493553">
                  <a:moveTo>
                    <a:pt x="10152" y="0"/>
                  </a:moveTo>
                  <a:lnTo>
                    <a:pt x="1244151" y="0"/>
                  </a:lnTo>
                  <a:cubicBezTo>
                    <a:pt x="1246843" y="0"/>
                    <a:pt x="1249426" y="1070"/>
                    <a:pt x="1251330" y="2973"/>
                  </a:cubicBezTo>
                  <a:cubicBezTo>
                    <a:pt x="1253233" y="4877"/>
                    <a:pt x="1254303" y="7460"/>
                    <a:pt x="1254303" y="10152"/>
                  </a:cubicBezTo>
                  <a:lnTo>
                    <a:pt x="1254303" y="3483401"/>
                  </a:lnTo>
                  <a:cubicBezTo>
                    <a:pt x="1254303" y="3489008"/>
                    <a:pt x="1249758" y="3493553"/>
                    <a:pt x="1244151" y="3493553"/>
                  </a:cubicBezTo>
                  <a:lnTo>
                    <a:pt x="10152" y="3493553"/>
                  </a:lnTo>
                  <a:cubicBezTo>
                    <a:pt x="7460" y="3493553"/>
                    <a:pt x="4877" y="3492483"/>
                    <a:pt x="2973" y="3490579"/>
                  </a:cubicBezTo>
                  <a:cubicBezTo>
                    <a:pt x="1070" y="3488675"/>
                    <a:pt x="0" y="3486093"/>
                    <a:pt x="0" y="3483401"/>
                  </a:cubicBezTo>
                  <a:lnTo>
                    <a:pt x="0" y="10152"/>
                  </a:lnTo>
                  <a:cubicBezTo>
                    <a:pt x="0" y="4545"/>
                    <a:pt x="4545" y="0"/>
                    <a:pt x="10152" y="0"/>
                  </a:cubicBezTo>
                  <a:close/>
                </a:path>
              </a:pathLst>
            </a:custGeom>
            <a:solidFill>
              <a:srgbClr val="D9D9D9"/>
            </a:solidFill>
            <a:ln cap="sq">
              <a:noFill/>
              <a:prstDash val="solid"/>
              <a:miter/>
            </a:ln>
          </p:spPr>
          <p:txBody>
            <a:bodyPr/>
            <a:lstStyle/>
            <a:p>
              <a:endParaRPr lang="en-US" dirty="0"/>
            </a:p>
          </p:txBody>
        </p:sp>
        <p:sp>
          <p:nvSpPr>
            <p:cNvPr id="4" name="TextBox 4"/>
            <p:cNvSpPr txBox="1"/>
            <p:nvPr/>
          </p:nvSpPr>
          <p:spPr>
            <a:xfrm>
              <a:off x="0" y="-28575"/>
              <a:ext cx="1254303" cy="3522128"/>
            </a:xfrm>
            <a:prstGeom prst="rect">
              <a:avLst/>
            </a:prstGeom>
          </p:spPr>
          <p:txBody>
            <a:bodyPr lIns="20139" tIns="20139" rIns="20139" bIns="20139" rtlCol="0" anchor="ctr"/>
            <a:lstStyle/>
            <a:p>
              <a:pPr algn="ctr">
                <a:lnSpc>
                  <a:spcPts val="1109"/>
                </a:lnSpc>
              </a:pPr>
              <a:endParaRPr dirty="0"/>
            </a:p>
          </p:txBody>
        </p:sp>
      </p:grpSp>
      <p:grpSp>
        <p:nvGrpSpPr>
          <p:cNvPr id="5" name="Group 5"/>
          <p:cNvGrpSpPr/>
          <p:nvPr/>
        </p:nvGrpSpPr>
        <p:grpSpPr>
          <a:xfrm>
            <a:off x="3506545" y="7018817"/>
            <a:ext cx="9715178" cy="795068"/>
            <a:chOff x="0" y="0"/>
            <a:chExt cx="3252177" cy="266151"/>
          </a:xfrm>
        </p:grpSpPr>
        <p:sp>
          <p:nvSpPr>
            <p:cNvPr id="6" name="Freeform 6"/>
            <p:cNvSpPr/>
            <p:nvPr/>
          </p:nvSpPr>
          <p:spPr>
            <a:xfrm>
              <a:off x="0" y="0"/>
              <a:ext cx="3252177" cy="266151"/>
            </a:xfrm>
            <a:custGeom>
              <a:avLst/>
              <a:gdLst/>
              <a:ahLst/>
              <a:cxnLst/>
              <a:rect l="l" t="t" r="r" b="b"/>
              <a:pathLst>
                <a:path w="3252177" h="266151">
                  <a:moveTo>
                    <a:pt x="5578" y="0"/>
                  </a:moveTo>
                  <a:lnTo>
                    <a:pt x="3246599" y="0"/>
                  </a:lnTo>
                  <a:cubicBezTo>
                    <a:pt x="3248078" y="0"/>
                    <a:pt x="3249497" y="588"/>
                    <a:pt x="3250543" y="1634"/>
                  </a:cubicBezTo>
                  <a:cubicBezTo>
                    <a:pt x="3251589" y="2680"/>
                    <a:pt x="3252177" y="4099"/>
                    <a:pt x="3252177" y="5578"/>
                  </a:cubicBezTo>
                  <a:lnTo>
                    <a:pt x="3252177" y="260572"/>
                  </a:lnTo>
                  <a:cubicBezTo>
                    <a:pt x="3252177" y="263653"/>
                    <a:pt x="3249679" y="266151"/>
                    <a:pt x="3246599" y="266151"/>
                  </a:cubicBezTo>
                  <a:lnTo>
                    <a:pt x="5578" y="266151"/>
                  </a:lnTo>
                  <a:cubicBezTo>
                    <a:pt x="2497" y="266151"/>
                    <a:pt x="0" y="263653"/>
                    <a:pt x="0" y="260572"/>
                  </a:cubicBezTo>
                  <a:lnTo>
                    <a:pt x="0" y="5578"/>
                  </a:lnTo>
                  <a:cubicBezTo>
                    <a:pt x="0" y="4099"/>
                    <a:pt x="588" y="2680"/>
                    <a:pt x="1634" y="1634"/>
                  </a:cubicBezTo>
                  <a:cubicBezTo>
                    <a:pt x="2680" y="588"/>
                    <a:pt x="4099" y="0"/>
                    <a:pt x="5578" y="0"/>
                  </a:cubicBezTo>
                  <a:close/>
                </a:path>
              </a:pathLst>
            </a:custGeom>
            <a:solidFill>
              <a:srgbClr val="FF66C4"/>
            </a:solidFill>
            <a:ln cap="sq">
              <a:noFill/>
              <a:prstDash val="solid"/>
              <a:miter/>
            </a:ln>
          </p:spPr>
          <p:txBody>
            <a:bodyPr/>
            <a:lstStyle/>
            <a:p>
              <a:endParaRPr lang="en-US" dirty="0"/>
            </a:p>
          </p:txBody>
        </p:sp>
        <p:sp>
          <p:nvSpPr>
            <p:cNvPr id="7" name="TextBox 7"/>
            <p:cNvSpPr txBox="1"/>
            <p:nvPr/>
          </p:nvSpPr>
          <p:spPr>
            <a:xfrm>
              <a:off x="0" y="-28575"/>
              <a:ext cx="3252177" cy="294726"/>
            </a:xfrm>
            <a:prstGeom prst="rect">
              <a:avLst/>
            </a:prstGeom>
          </p:spPr>
          <p:txBody>
            <a:bodyPr lIns="21000" tIns="21000" rIns="21000" bIns="21000" rtlCol="0" anchor="ctr"/>
            <a:lstStyle/>
            <a:p>
              <a:pPr algn="ctr">
                <a:lnSpc>
                  <a:spcPts val="1157"/>
                </a:lnSpc>
              </a:pPr>
              <a:endParaRPr dirty="0"/>
            </a:p>
          </p:txBody>
        </p:sp>
      </p:grpSp>
      <p:grpSp>
        <p:nvGrpSpPr>
          <p:cNvPr id="8" name="Group 8"/>
          <p:cNvGrpSpPr/>
          <p:nvPr/>
        </p:nvGrpSpPr>
        <p:grpSpPr>
          <a:xfrm>
            <a:off x="3506545" y="2875954"/>
            <a:ext cx="9715178" cy="1482231"/>
            <a:chOff x="0" y="0"/>
            <a:chExt cx="3252177" cy="496180"/>
          </a:xfrm>
        </p:grpSpPr>
        <p:sp>
          <p:nvSpPr>
            <p:cNvPr id="9" name="Freeform 9"/>
            <p:cNvSpPr/>
            <p:nvPr/>
          </p:nvSpPr>
          <p:spPr>
            <a:xfrm>
              <a:off x="0" y="0"/>
              <a:ext cx="3252177" cy="496180"/>
            </a:xfrm>
            <a:custGeom>
              <a:avLst/>
              <a:gdLst/>
              <a:ahLst/>
              <a:cxnLst/>
              <a:rect l="l" t="t" r="r" b="b"/>
              <a:pathLst>
                <a:path w="3252177" h="496180">
                  <a:moveTo>
                    <a:pt x="4781" y="0"/>
                  </a:moveTo>
                  <a:lnTo>
                    <a:pt x="3247395" y="0"/>
                  </a:lnTo>
                  <a:cubicBezTo>
                    <a:pt x="3248664" y="0"/>
                    <a:pt x="3249880" y="504"/>
                    <a:pt x="3250776" y="1400"/>
                  </a:cubicBezTo>
                  <a:cubicBezTo>
                    <a:pt x="3251673" y="2297"/>
                    <a:pt x="3252177" y="3513"/>
                    <a:pt x="3252177" y="4781"/>
                  </a:cubicBezTo>
                  <a:lnTo>
                    <a:pt x="3252177" y="491399"/>
                  </a:lnTo>
                  <a:cubicBezTo>
                    <a:pt x="3252177" y="492667"/>
                    <a:pt x="3251673" y="493883"/>
                    <a:pt x="3250776" y="494780"/>
                  </a:cubicBezTo>
                  <a:cubicBezTo>
                    <a:pt x="3249880" y="495676"/>
                    <a:pt x="3248664" y="496180"/>
                    <a:pt x="3247395" y="496180"/>
                  </a:cubicBezTo>
                  <a:lnTo>
                    <a:pt x="4781" y="496180"/>
                  </a:lnTo>
                  <a:cubicBezTo>
                    <a:pt x="3513" y="496180"/>
                    <a:pt x="2297" y="495676"/>
                    <a:pt x="1400" y="494780"/>
                  </a:cubicBezTo>
                  <a:cubicBezTo>
                    <a:pt x="504" y="493883"/>
                    <a:pt x="0" y="492667"/>
                    <a:pt x="0" y="491399"/>
                  </a:cubicBezTo>
                  <a:lnTo>
                    <a:pt x="0" y="4781"/>
                  </a:lnTo>
                  <a:cubicBezTo>
                    <a:pt x="0" y="3513"/>
                    <a:pt x="504" y="2297"/>
                    <a:pt x="1400" y="1400"/>
                  </a:cubicBezTo>
                  <a:cubicBezTo>
                    <a:pt x="2297" y="504"/>
                    <a:pt x="3513" y="0"/>
                    <a:pt x="4781" y="0"/>
                  </a:cubicBezTo>
                  <a:close/>
                </a:path>
              </a:pathLst>
            </a:custGeom>
            <a:solidFill>
              <a:srgbClr val="FFDE59"/>
            </a:solidFill>
            <a:ln cap="sq">
              <a:noFill/>
              <a:prstDash val="solid"/>
              <a:miter/>
            </a:ln>
          </p:spPr>
          <p:txBody>
            <a:bodyPr/>
            <a:lstStyle/>
            <a:p>
              <a:endParaRPr lang="en-US" dirty="0"/>
            </a:p>
          </p:txBody>
        </p:sp>
        <p:sp>
          <p:nvSpPr>
            <p:cNvPr id="10" name="TextBox 10"/>
            <p:cNvSpPr txBox="1"/>
            <p:nvPr/>
          </p:nvSpPr>
          <p:spPr>
            <a:xfrm>
              <a:off x="0" y="-28575"/>
              <a:ext cx="3252177" cy="524755"/>
            </a:xfrm>
            <a:prstGeom prst="rect">
              <a:avLst/>
            </a:prstGeom>
          </p:spPr>
          <p:txBody>
            <a:bodyPr lIns="21000" tIns="21000" rIns="21000" bIns="21000" rtlCol="0" anchor="ctr"/>
            <a:lstStyle/>
            <a:p>
              <a:pPr algn="ctr">
                <a:lnSpc>
                  <a:spcPts val="1157"/>
                </a:lnSpc>
              </a:pPr>
              <a:endParaRPr dirty="0"/>
            </a:p>
          </p:txBody>
        </p:sp>
      </p:grpSp>
      <p:grpSp>
        <p:nvGrpSpPr>
          <p:cNvPr id="11" name="Group 11"/>
          <p:cNvGrpSpPr/>
          <p:nvPr/>
        </p:nvGrpSpPr>
        <p:grpSpPr>
          <a:xfrm>
            <a:off x="3506545" y="1751779"/>
            <a:ext cx="9715178" cy="844863"/>
            <a:chOff x="0" y="0"/>
            <a:chExt cx="3252177" cy="282820"/>
          </a:xfrm>
        </p:grpSpPr>
        <p:sp>
          <p:nvSpPr>
            <p:cNvPr id="12" name="Freeform 12"/>
            <p:cNvSpPr/>
            <p:nvPr/>
          </p:nvSpPr>
          <p:spPr>
            <a:xfrm>
              <a:off x="0" y="0"/>
              <a:ext cx="3252177" cy="282820"/>
            </a:xfrm>
            <a:custGeom>
              <a:avLst/>
              <a:gdLst/>
              <a:ahLst/>
              <a:cxnLst/>
              <a:rect l="l" t="t" r="r" b="b"/>
              <a:pathLst>
                <a:path w="3252177" h="282820">
                  <a:moveTo>
                    <a:pt x="4781" y="0"/>
                  </a:moveTo>
                  <a:lnTo>
                    <a:pt x="3247395" y="0"/>
                  </a:lnTo>
                  <a:cubicBezTo>
                    <a:pt x="3248664" y="0"/>
                    <a:pt x="3249880" y="504"/>
                    <a:pt x="3250776" y="1400"/>
                  </a:cubicBezTo>
                  <a:cubicBezTo>
                    <a:pt x="3251673" y="2297"/>
                    <a:pt x="3252177" y="3513"/>
                    <a:pt x="3252177" y="4781"/>
                  </a:cubicBezTo>
                  <a:lnTo>
                    <a:pt x="3252177" y="278038"/>
                  </a:lnTo>
                  <a:cubicBezTo>
                    <a:pt x="3252177" y="279307"/>
                    <a:pt x="3251673" y="280523"/>
                    <a:pt x="3250776" y="281419"/>
                  </a:cubicBezTo>
                  <a:cubicBezTo>
                    <a:pt x="3249880" y="282316"/>
                    <a:pt x="3248664" y="282820"/>
                    <a:pt x="3247395" y="282820"/>
                  </a:cubicBezTo>
                  <a:lnTo>
                    <a:pt x="4781" y="282820"/>
                  </a:lnTo>
                  <a:cubicBezTo>
                    <a:pt x="3513" y="282820"/>
                    <a:pt x="2297" y="282316"/>
                    <a:pt x="1400" y="281419"/>
                  </a:cubicBezTo>
                  <a:cubicBezTo>
                    <a:pt x="504" y="280523"/>
                    <a:pt x="0" y="279307"/>
                    <a:pt x="0" y="278038"/>
                  </a:cubicBezTo>
                  <a:lnTo>
                    <a:pt x="0" y="4781"/>
                  </a:lnTo>
                  <a:cubicBezTo>
                    <a:pt x="0" y="3513"/>
                    <a:pt x="504" y="2297"/>
                    <a:pt x="1400" y="1400"/>
                  </a:cubicBezTo>
                  <a:cubicBezTo>
                    <a:pt x="2297" y="504"/>
                    <a:pt x="3513" y="0"/>
                    <a:pt x="4781" y="0"/>
                  </a:cubicBezTo>
                  <a:close/>
                </a:path>
              </a:pathLst>
            </a:custGeom>
            <a:gradFill rotWithShape="1">
              <a:gsLst>
                <a:gs pos="0">
                  <a:srgbClr val="82F6F6">
                    <a:alpha val="100000"/>
                  </a:srgbClr>
                </a:gs>
                <a:gs pos="69000">
                  <a:srgbClr val="45F6F3">
                    <a:alpha val="100000"/>
                  </a:srgbClr>
                </a:gs>
                <a:gs pos="100000">
                  <a:srgbClr val="41EDE9">
                    <a:alpha val="100000"/>
                  </a:srgbClr>
                </a:gs>
              </a:gsLst>
              <a:lin ang="5400000"/>
            </a:gradFill>
            <a:ln cap="sq">
              <a:noFill/>
              <a:prstDash val="solid"/>
              <a:miter/>
            </a:ln>
          </p:spPr>
          <p:txBody>
            <a:bodyPr/>
            <a:lstStyle/>
            <a:p>
              <a:endParaRPr lang="en-US" dirty="0"/>
            </a:p>
          </p:txBody>
        </p:sp>
        <p:sp>
          <p:nvSpPr>
            <p:cNvPr id="13" name="TextBox 13"/>
            <p:cNvSpPr txBox="1"/>
            <p:nvPr/>
          </p:nvSpPr>
          <p:spPr>
            <a:xfrm>
              <a:off x="0" y="-28575"/>
              <a:ext cx="3252177" cy="311395"/>
            </a:xfrm>
            <a:prstGeom prst="rect">
              <a:avLst/>
            </a:prstGeom>
          </p:spPr>
          <p:txBody>
            <a:bodyPr lIns="21000" tIns="21000" rIns="21000" bIns="21000" rtlCol="0" anchor="ctr"/>
            <a:lstStyle/>
            <a:p>
              <a:pPr algn="ctr">
                <a:lnSpc>
                  <a:spcPts val="1157"/>
                </a:lnSpc>
              </a:pPr>
              <a:endParaRPr dirty="0"/>
            </a:p>
          </p:txBody>
        </p:sp>
      </p:grpSp>
      <p:sp>
        <p:nvSpPr>
          <p:cNvPr id="14" name="TextBox 14"/>
          <p:cNvSpPr txBox="1"/>
          <p:nvPr/>
        </p:nvSpPr>
        <p:spPr>
          <a:xfrm>
            <a:off x="3730614" y="1825728"/>
            <a:ext cx="9287722" cy="583501"/>
          </a:xfrm>
          <a:prstGeom prst="rect">
            <a:avLst/>
          </a:prstGeom>
        </p:spPr>
        <p:txBody>
          <a:bodyPr lIns="0" tIns="0" rIns="0" bIns="0" rtlCol="0" anchor="t">
            <a:spAutoFit/>
          </a:bodyPr>
          <a:lstStyle/>
          <a:p>
            <a:pPr>
              <a:lnSpc>
                <a:spcPts val="4795"/>
              </a:lnSpc>
            </a:pPr>
            <a:r>
              <a:rPr lang="en-US" sz="3450" dirty="0">
                <a:solidFill>
                  <a:srgbClr val="000000"/>
                </a:solidFill>
                <a:latin typeface="Alata"/>
              </a:rPr>
              <a:t>Vulnerable/Pre Abused/Exploited Enter</a:t>
            </a:r>
          </a:p>
        </p:txBody>
      </p:sp>
      <p:sp>
        <p:nvSpPr>
          <p:cNvPr id="15" name="TextBox 15"/>
          <p:cNvSpPr txBox="1"/>
          <p:nvPr/>
        </p:nvSpPr>
        <p:spPr>
          <a:xfrm>
            <a:off x="3799018" y="7066442"/>
            <a:ext cx="5374841" cy="583501"/>
          </a:xfrm>
          <a:prstGeom prst="rect">
            <a:avLst/>
          </a:prstGeom>
        </p:spPr>
        <p:txBody>
          <a:bodyPr lIns="0" tIns="0" rIns="0" bIns="0" rtlCol="0" anchor="t">
            <a:spAutoFit/>
          </a:bodyPr>
          <a:lstStyle/>
          <a:p>
            <a:pPr>
              <a:lnSpc>
                <a:spcPts val="4795"/>
              </a:lnSpc>
            </a:pPr>
            <a:r>
              <a:rPr lang="en-US" sz="3450" dirty="0">
                <a:solidFill>
                  <a:srgbClr val="000000"/>
                </a:solidFill>
                <a:latin typeface="Alata"/>
              </a:rPr>
              <a:t>Re-entry normal</a:t>
            </a:r>
          </a:p>
        </p:txBody>
      </p:sp>
      <p:sp>
        <p:nvSpPr>
          <p:cNvPr id="16" name="TextBox 16"/>
          <p:cNvSpPr txBox="1"/>
          <p:nvPr/>
        </p:nvSpPr>
        <p:spPr>
          <a:xfrm>
            <a:off x="3788658" y="2908212"/>
            <a:ext cx="9247096" cy="1183576"/>
          </a:xfrm>
          <a:prstGeom prst="rect">
            <a:avLst/>
          </a:prstGeom>
        </p:spPr>
        <p:txBody>
          <a:bodyPr lIns="0" tIns="0" rIns="0" bIns="0" rtlCol="0" anchor="t">
            <a:spAutoFit/>
          </a:bodyPr>
          <a:lstStyle/>
          <a:p>
            <a:pPr>
              <a:lnSpc>
                <a:spcPts val="4795"/>
              </a:lnSpc>
            </a:pPr>
            <a:r>
              <a:rPr lang="en-US" sz="3450" dirty="0">
                <a:solidFill>
                  <a:srgbClr val="000000"/>
                </a:solidFill>
                <a:latin typeface="Alata"/>
              </a:rPr>
              <a:t>Denial. Trauma Bonded. Dissonance. Dissociation. Split Persona. Coerced</a:t>
            </a:r>
          </a:p>
        </p:txBody>
      </p:sp>
      <p:sp>
        <p:nvSpPr>
          <p:cNvPr id="17" name="TextBox 17"/>
          <p:cNvSpPr txBox="1"/>
          <p:nvPr/>
        </p:nvSpPr>
        <p:spPr>
          <a:xfrm>
            <a:off x="15869902" y="445313"/>
            <a:ext cx="2601435" cy="601895"/>
          </a:xfrm>
          <a:prstGeom prst="rect">
            <a:avLst/>
          </a:prstGeom>
        </p:spPr>
        <p:txBody>
          <a:bodyPr lIns="0" tIns="0" rIns="0" bIns="0" rtlCol="0" anchor="t">
            <a:spAutoFit/>
          </a:bodyPr>
          <a:lstStyle/>
          <a:p>
            <a:pPr algn="ctr">
              <a:lnSpc>
                <a:spcPts val="4571"/>
              </a:lnSpc>
            </a:pPr>
            <a:r>
              <a:rPr lang="en-US" sz="4571" dirty="0">
                <a:solidFill>
                  <a:srgbClr val="000000"/>
                </a:solidFill>
                <a:latin typeface="Open Sans Extra Bold"/>
              </a:rPr>
              <a:t>VAWG</a:t>
            </a:r>
          </a:p>
        </p:txBody>
      </p:sp>
      <p:sp>
        <p:nvSpPr>
          <p:cNvPr id="18" name="TextBox 18"/>
          <p:cNvSpPr txBox="1"/>
          <p:nvPr/>
        </p:nvSpPr>
        <p:spPr>
          <a:xfrm>
            <a:off x="12667994" y="407213"/>
            <a:ext cx="3400124" cy="644476"/>
          </a:xfrm>
          <a:prstGeom prst="rect">
            <a:avLst/>
          </a:prstGeom>
        </p:spPr>
        <p:txBody>
          <a:bodyPr lIns="0" tIns="0" rIns="0" bIns="0" rtlCol="0" anchor="t">
            <a:spAutoFit/>
          </a:bodyPr>
          <a:lstStyle/>
          <a:p>
            <a:pPr algn="ctr">
              <a:lnSpc>
                <a:spcPts val="4950"/>
              </a:lnSpc>
            </a:pPr>
            <a:r>
              <a:rPr lang="en-US" sz="4541" dirty="0">
                <a:solidFill>
                  <a:srgbClr val="000000"/>
                </a:solidFill>
                <a:latin typeface="Open Sans Extra Bold"/>
              </a:rPr>
              <a:t>SEX TRADE</a:t>
            </a:r>
          </a:p>
        </p:txBody>
      </p:sp>
      <p:sp>
        <p:nvSpPr>
          <p:cNvPr id="19" name="TextBox 19"/>
          <p:cNvSpPr txBox="1"/>
          <p:nvPr/>
        </p:nvSpPr>
        <p:spPr>
          <a:xfrm>
            <a:off x="-272453" y="5671374"/>
            <a:ext cx="3778998" cy="2249780"/>
          </a:xfrm>
          <a:prstGeom prst="rect">
            <a:avLst/>
          </a:prstGeom>
        </p:spPr>
        <p:txBody>
          <a:bodyPr lIns="0" tIns="0" rIns="0" bIns="0" rtlCol="0" anchor="t">
            <a:spAutoFit/>
          </a:bodyPr>
          <a:lstStyle/>
          <a:p>
            <a:pPr algn="ctr">
              <a:lnSpc>
                <a:spcPts val="8699"/>
              </a:lnSpc>
            </a:pPr>
            <a:r>
              <a:rPr lang="en-US" sz="8699" dirty="0">
                <a:solidFill>
                  <a:srgbClr val="000000"/>
                </a:solidFill>
                <a:latin typeface="Bebas Neue Bold"/>
              </a:rPr>
              <a:t>VICTIM</a:t>
            </a:r>
          </a:p>
          <a:p>
            <a:pPr algn="ctr">
              <a:lnSpc>
                <a:spcPts val="8699"/>
              </a:lnSpc>
            </a:pPr>
            <a:r>
              <a:rPr lang="en-US" sz="8699" dirty="0">
                <a:solidFill>
                  <a:srgbClr val="000000"/>
                </a:solidFill>
                <a:latin typeface="Bebas Neue Bold"/>
              </a:rPr>
              <a:t>PROFILE</a:t>
            </a:r>
          </a:p>
        </p:txBody>
      </p:sp>
      <p:grpSp>
        <p:nvGrpSpPr>
          <p:cNvPr id="20" name="Group 20"/>
          <p:cNvGrpSpPr/>
          <p:nvPr/>
        </p:nvGrpSpPr>
        <p:grpSpPr>
          <a:xfrm>
            <a:off x="3506545" y="5757644"/>
            <a:ext cx="9715178" cy="851598"/>
            <a:chOff x="0" y="0"/>
            <a:chExt cx="3252177" cy="285074"/>
          </a:xfrm>
        </p:grpSpPr>
        <p:sp>
          <p:nvSpPr>
            <p:cNvPr id="21" name="Freeform 21"/>
            <p:cNvSpPr/>
            <p:nvPr/>
          </p:nvSpPr>
          <p:spPr>
            <a:xfrm>
              <a:off x="0" y="0"/>
              <a:ext cx="3252177" cy="285074"/>
            </a:xfrm>
            <a:custGeom>
              <a:avLst/>
              <a:gdLst/>
              <a:ahLst/>
              <a:cxnLst/>
              <a:rect l="l" t="t" r="r" b="b"/>
              <a:pathLst>
                <a:path w="3252177" h="285074">
                  <a:moveTo>
                    <a:pt x="5578" y="0"/>
                  </a:moveTo>
                  <a:lnTo>
                    <a:pt x="3246599" y="0"/>
                  </a:lnTo>
                  <a:cubicBezTo>
                    <a:pt x="3248078" y="0"/>
                    <a:pt x="3249497" y="588"/>
                    <a:pt x="3250543" y="1634"/>
                  </a:cubicBezTo>
                  <a:cubicBezTo>
                    <a:pt x="3251589" y="2680"/>
                    <a:pt x="3252177" y="4099"/>
                    <a:pt x="3252177" y="5578"/>
                  </a:cubicBezTo>
                  <a:lnTo>
                    <a:pt x="3252177" y="279496"/>
                  </a:lnTo>
                  <a:cubicBezTo>
                    <a:pt x="3252177" y="280976"/>
                    <a:pt x="3251589" y="282394"/>
                    <a:pt x="3250543" y="283441"/>
                  </a:cubicBezTo>
                  <a:cubicBezTo>
                    <a:pt x="3249497" y="284487"/>
                    <a:pt x="3248078" y="285074"/>
                    <a:pt x="3246599" y="285074"/>
                  </a:cubicBezTo>
                  <a:lnTo>
                    <a:pt x="5578" y="285074"/>
                  </a:lnTo>
                  <a:cubicBezTo>
                    <a:pt x="2497" y="285074"/>
                    <a:pt x="0" y="282577"/>
                    <a:pt x="0" y="279496"/>
                  </a:cubicBezTo>
                  <a:lnTo>
                    <a:pt x="0" y="5578"/>
                  </a:lnTo>
                  <a:cubicBezTo>
                    <a:pt x="0" y="4099"/>
                    <a:pt x="588" y="2680"/>
                    <a:pt x="1634" y="1634"/>
                  </a:cubicBezTo>
                  <a:cubicBezTo>
                    <a:pt x="2680" y="588"/>
                    <a:pt x="4099" y="0"/>
                    <a:pt x="5578" y="0"/>
                  </a:cubicBezTo>
                  <a:close/>
                </a:path>
              </a:pathLst>
            </a:custGeom>
            <a:gradFill rotWithShape="1">
              <a:gsLst>
                <a:gs pos="0">
                  <a:srgbClr val="CCF009">
                    <a:alpha val="100000"/>
                  </a:srgbClr>
                </a:gs>
                <a:gs pos="69000">
                  <a:srgbClr val="BDEE00">
                    <a:alpha val="100000"/>
                  </a:srgbClr>
                </a:gs>
                <a:gs pos="100000">
                  <a:srgbClr val="B4E300">
                    <a:alpha val="100000"/>
                  </a:srgbClr>
                </a:gs>
              </a:gsLst>
              <a:lin ang="5400000"/>
            </a:gradFill>
            <a:ln cap="sq">
              <a:noFill/>
              <a:prstDash val="solid"/>
              <a:miter/>
            </a:ln>
          </p:spPr>
          <p:txBody>
            <a:bodyPr/>
            <a:lstStyle/>
            <a:p>
              <a:endParaRPr lang="en-US" dirty="0"/>
            </a:p>
          </p:txBody>
        </p:sp>
        <p:sp>
          <p:nvSpPr>
            <p:cNvPr id="22" name="TextBox 22"/>
            <p:cNvSpPr txBox="1"/>
            <p:nvPr/>
          </p:nvSpPr>
          <p:spPr>
            <a:xfrm>
              <a:off x="0" y="-28575"/>
              <a:ext cx="3252177" cy="313649"/>
            </a:xfrm>
            <a:prstGeom prst="rect">
              <a:avLst/>
            </a:prstGeom>
          </p:spPr>
          <p:txBody>
            <a:bodyPr lIns="21000" tIns="21000" rIns="21000" bIns="21000" rtlCol="0" anchor="ctr"/>
            <a:lstStyle/>
            <a:p>
              <a:pPr algn="ctr">
                <a:lnSpc>
                  <a:spcPts val="1157"/>
                </a:lnSpc>
              </a:pPr>
              <a:endParaRPr dirty="0"/>
            </a:p>
          </p:txBody>
        </p:sp>
      </p:grpSp>
      <p:sp>
        <p:nvSpPr>
          <p:cNvPr id="23" name="TextBox 23"/>
          <p:cNvSpPr txBox="1"/>
          <p:nvPr/>
        </p:nvSpPr>
        <p:spPr>
          <a:xfrm>
            <a:off x="3771425" y="5842599"/>
            <a:ext cx="8872588" cy="583501"/>
          </a:xfrm>
          <a:prstGeom prst="rect">
            <a:avLst/>
          </a:prstGeom>
        </p:spPr>
        <p:txBody>
          <a:bodyPr lIns="0" tIns="0" rIns="0" bIns="0" rtlCol="0" anchor="t">
            <a:spAutoFit/>
          </a:bodyPr>
          <a:lstStyle/>
          <a:p>
            <a:pPr>
              <a:lnSpc>
                <a:spcPts val="4795"/>
              </a:lnSpc>
            </a:pPr>
            <a:r>
              <a:rPr lang="en-US" sz="3450" dirty="0">
                <a:solidFill>
                  <a:srgbClr val="000000"/>
                </a:solidFill>
                <a:latin typeface="Alata"/>
              </a:rPr>
              <a:t>Shattered Mental/Physical Health</a:t>
            </a:r>
          </a:p>
        </p:txBody>
      </p:sp>
      <p:grpSp>
        <p:nvGrpSpPr>
          <p:cNvPr id="24" name="Group 24"/>
          <p:cNvGrpSpPr/>
          <p:nvPr/>
        </p:nvGrpSpPr>
        <p:grpSpPr>
          <a:xfrm>
            <a:off x="13877977" y="1807706"/>
            <a:ext cx="1506140" cy="782709"/>
            <a:chOff x="0" y="0"/>
            <a:chExt cx="495452" cy="257476"/>
          </a:xfrm>
        </p:grpSpPr>
        <p:sp>
          <p:nvSpPr>
            <p:cNvPr id="25" name="Freeform 25"/>
            <p:cNvSpPr/>
            <p:nvPr/>
          </p:nvSpPr>
          <p:spPr>
            <a:xfrm>
              <a:off x="0" y="0"/>
              <a:ext cx="495452" cy="257476"/>
            </a:xfrm>
            <a:custGeom>
              <a:avLst/>
              <a:gdLst/>
              <a:ahLst/>
              <a:cxnLst/>
              <a:rect l="l" t="t" r="r" b="b"/>
              <a:pathLst>
                <a:path w="495452" h="257476">
                  <a:moveTo>
                    <a:pt x="25701" y="0"/>
                  </a:moveTo>
                  <a:lnTo>
                    <a:pt x="469750" y="0"/>
                  </a:lnTo>
                  <a:cubicBezTo>
                    <a:pt x="476567" y="0"/>
                    <a:pt x="483104" y="2708"/>
                    <a:pt x="487924" y="7528"/>
                  </a:cubicBezTo>
                  <a:cubicBezTo>
                    <a:pt x="492744" y="12348"/>
                    <a:pt x="495452" y="18885"/>
                    <a:pt x="495452" y="25701"/>
                  </a:cubicBezTo>
                  <a:lnTo>
                    <a:pt x="495452" y="231775"/>
                  </a:lnTo>
                  <a:cubicBezTo>
                    <a:pt x="495452" y="245969"/>
                    <a:pt x="483945" y="257476"/>
                    <a:pt x="469750" y="257476"/>
                  </a:cubicBezTo>
                  <a:lnTo>
                    <a:pt x="25701" y="257476"/>
                  </a:lnTo>
                  <a:cubicBezTo>
                    <a:pt x="18885" y="257476"/>
                    <a:pt x="12348" y="254768"/>
                    <a:pt x="7528" y="249948"/>
                  </a:cubicBezTo>
                  <a:cubicBezTo>
                    <a:pt x="2708" y="245128"/>
                    <a:pt x="0" y="238591"/>
                    <a:pt x="0" y="231775"/>
                  </a:cubicBezTo>
                  <a:lnTo>
                    <a:pt x="0" y="25701"/>
                  </a:lnTo>
                  <a:cubicBezTo>
                    <a:pt x="0" y="18885"/>
                    <a:pt x="2708" y="12348"/>
                    <a:pt x="7528" y="7528"/>
                  </a:cubicBezTo>
                  <a:cubicBezTo>
                    <a:pt x="12348" y="2708"/>
                    <a:pt x="18885" y="0"/>
                    <a:pt x="25701" y="0"/>
                  </a:cubicBezTo>
                  <a:close/>
                </a:path>
              </a:pathLst>
            </a:custGeom>
            <a:gradFill rotWithShape="1">
              <a:gsLst>
                <a:gs pos="0">
                  <a:srgbClr val="82F6F6">
                    <a:alpha val="100000"/>
                  </a:srgbClr>
                </a:gs>
                <a:gs pos="69000">
                  <a:srgbClr val="45F6F3">
                    <a:alpha val="100000"/>
                  </a:srgbClr>
                </a:gs>
                <a:gs pos="100000">
                  <a:srgbClr val="41EDE9">
                    <a:alpha val="100000"/>
                  </a:srgbClr>
                </a:gs>
              </a:gsLst>
              <a:lin ang="5400000"/>
            </a:gradFill>
            <a:ln cap="sq">
              <a:noFill/>
              <a:prstDash val="solid"/>
              <a:miter/>
            </a:ln>
          </p:spPr>
          <p:txBody>
            <a:bodyPr/>
            <a:lstStyle/>
            <a:p>
              <a:endParaRPr lang="en-US" dirty="0"/>
            </a:p>
          </p:txBody>
        </p:sp>
        <p:sp>
          <p:nvSpPr>
            <p:cNvPr id="26" name="TextBox 26"/>
            <p:cNvSpPr txBox="1"/>
            <p:nvPr/>
          </p:nvSpPr>
          <p:spPr>
            <a:xfrm>
              <a:off x="0" y="-28575"/>
              <a:ext cx="495452" cy="286051"/>
            </a:xfrm>
            <a:prstGeom prst="rect">
              <a:avLst/>
            </a:prstGeom>
          </p:spPr>
          <p:txBody>
            <a:bodyPr lIns="20139" tIns="20139" rIns="20139" bIns="20139" rtlCol="0" anchor="ctr"/>
            <a:lstStyle/>
            <a:p>
              <a:pPr algn="ctr">
                <a:lnSpc>
                  <a:spcPts val="1109"/>
                </a:lnSpc>
              </a:pPr>
              <a:endParaRPr dirty="0"/>
            </a:p>
          </p:txBody>
        </p:sp>
      </p:grpSp>
      <p:grpSp>
        <p:nvGrpSpPr>
          <p:cNvPr id="27" name="Group 27"/>
          <p:cNvGrpSpPr/>
          <p:nvPr/>
        </p:nvGrpSpPr>
        <p:grpSpPr>
          <a:xfrm>
            <a:off x="16383131" y="1807706"/>
            <a:ext cx="1506140" cy="782709"/>
            <a:chOff x="0" y="0"/>
            <a:chExt cx="495452" cy="257476"/>
          </a:xfrm>
        </p:grpSpPr>
        <p:sp>
          <p:nvSpPr>
            <p:cNvPr id="28" name="Freeform 28"/>
            <p:cNvSpPr/>
            <p:nvPr/>
          </p:nvSpPr>
          <p:spPr>
            <a:xfrm>
              <a:off x="0" y="0"/>
              <a:ext cx="495452" cy="257476"/>
            </a:xfrm>
            <a:custGeom>
              <a:avLst/>
              <a:gdLst/>
              <a:ahLst/>
              <a:cxnLst/>
              <a:rect l="l" t="t" r="r" b="b"/>
              <a:pathLst>
                <a:path w="495452" h="257476">
                  <a:moveTo>
                    <a:pt x="25701" y="0"/>
                  </a:moveTo>
                  <a:lnTo>
                    <a:pt x="469750" y="0"/>
                  </a:lnTo>
                  <a:cubicBezTo>
                    <a:pt x="476567" y="0"/>
                    <a:pt x="483104" y="2708"/>
                    <a:pt x="487924" y="7528"/>
                  </a:cubicBezTo>
                  <a:cubicBezTo>
                    <a:pt x="492744" y="12348"/>
                    <a:pt x="495452" y="18885"/>
                    <a:pt x="495452" y="25701"/>
                  </a:cubicBezTo>
                  <a:lnTo>
                    <a:pt x="495452" y="231775"/>
                  </a:lnTo>
                  <a:cubicBezTo>
                    <a:pt x="495452" y="245969"/>
                    <a:pt x="483945" y="257476"/>
                    <a:pt x="469750" y="257476"/>
                  </a:cubicBezTo>
                  <a:lnTo>
                    <a:pt x="25701" y="257476"/>
                  </a:lnTo>
                  <a:cubicBezTo>
                    <a:pt x="18885" y="257476"/>
                    <a:pt x="12348" y="254768"/>
                    <a:pt x="7528" y="249948"/>
                  </a:cubicBezTo>
                  <a:cubicBezTo>
                    <a:pt x="2708" y="245128"/>
                    <a:pt x="0" y="238591"/>
                    <a:pt x="0" y="231775"/>
                  </a:cubicBezTo>
                  <a:lnTo>
                    <a:pt x="0" y="25701"/>
                  </a:lnTo>
                  <a:cubicBezTo>
                    <a:pt x="0" y="18885"/>
                    <a:pt x="2708" y="12348"/>
                    <a:pt x="7528" y="7528"/>
                  </a:cubicBezTo>
                  <a:cubicBezTo>
                    <a:pt x="12348" y="2708"/>
                    <a:pt x="18885" y="0"/>
                    <a:pt x="25701" y="0"/>
                  </a:cubicBezTo>
                  <a:close/>
                </a:path>
              </a:pathLst>
            </a:custGeom>
            <a:gradFill rotWithShape="1">
              <a:gsLst>
                <a:gs pos="0">
                  <a:srgbClr val="82F6F6">
                    <a:alpha val="100000"/>
                  </a:srgbClr>
                </a:gs>
                <a:gs pos="69000">
                  <a:srgbClr val="45F6F3">
                    <a:alpha val="100000"/>
                  </a:srgbClr>
                </a:gs>
                <a:gs pos="100000">
                  <a:srgbClr val="41EDE9">
                    <a:alpha val="100000"/>
                  </a:srgbClr>
                </a:gs>
              </a:gsLst>
              <a:lin ang="5400000"/>
            </a:gradFill>
            <a:ln cap="sq">
              <a:noFill/>
              <a:prstDash val="solid"/>
              <a:miter/>
            </a:ln>
          </p:spPr>
          <p:txBody>
            <a:bodyPr/>
            <a:lstStyle/>
            <a:p>
              <a:endParaRPr lang="en-US" dirty="0"/>
            </a:p>
          </p:txBody>
        </p:sp>
        <p:sp>
          <p:nvSpPr>
            <p:cNvPr id="29" name="TextBox 29"/>
            <p:cNvSpPr txBox="1"/>
            <p:nvPr/>
          </p:nvSpPr>
          <p:spPr>
            <a:xfrm>
              <a:off x="0" y="-28575"/>
              <a:ext cx="495452" cy="286051"/>
            </a:xfrm>
            <a:prstGeom prst="rect">
              <a:avLst/>
            </a:prstGeom>
          </p:spPr>
          <p:txBody>
            <a:bodyPr lIns="20139" tIns="20139" rIns="20139" bIns="20139" rtlCol="0" anchor="ctr"/>
            <a:lstStyle/>
            <a:p>
              <a:pPr algn="ctr">
                <a:lnSpc>
                  <a:spcPts val="1109"/>
                </a:lnSpc>
              </a:pPr>
              <a:endParaRPr dirty="0"/>
            </a:p>
          </p:txBody>
        </p:sp>
      </p:grpSp>
      <p:grpSp>
        <p:nvGrpSpPr>
          <p:cNvPr id="30" name="Group 30"/>
          <p:cNvGrpSpPr/>
          <p:nvPr/>
        </p:nvGrpSpPr>
        <p:grpSpPr>
          <a:xfrm>
            <a:off x="13865384" y="3226431"/>
            <a:ext cx="1506140" cy="782709"/>
            <a:chOff x="0" y="0"/>
            <a:chExt cx="495452" cy="257476"/>
          </a:xfrm>
        </p:grpSpPr>
        <p:sp>
          <p:nvSpPr>
            <p:cNvPr id="31" name="Freeform 31"/>
            <p:cNvSpPr/>
            <p:nvPr/>
          </p:nvSpPr>
          <p:spPr>
            <a:xfrm>
              <a:off x="0" y="0"/>
              <a:ext cx="495452" cy="257476"/>
            </a:xfrm>
            <a:custGeom>
              <a:avLst/>
              <a:gdLst/>
              <a:ahLst/>
              <a:cxnLst/>
              <a:rect l="l" t="t" r="r" b="b"/>
              <a:pathLst>
                <a:path w="495452" h="257476">
                  <a:moveTo>
                    <a:pt x="25701" y="0"/>
                  </a:moveTo>
                  <a:lnTo>
                    <a:pt x="469750" y="0"/>
                  </a:lnTo>
                  <a:cubicBezTo>
                    <a:pt x="476567" y="0"/>
                    <a:pt x="483104" y="2708"/>
                    <a:pt x="487924" y="7528"/>
                  </a:cubicBezTo>
                  <a:cubicBezTo>
                    <a:pt x="492744" y="12348"/>
                    <a:pt x="495452" y="18885"/>
                    <a:pt x="495452" y="25701"/>
                  </a:cubicBezTo>
                  <a:lnTo>
                    <a:pt x="495452" y="231775"/>
                  </a:lnTo>
                  <a:cubicBezTo>
                    <a:pt x="495452" y="245969"/>
                    <a:pt x="483945" y="257476"/>
                    <a:pt x="469750" y="257476"/>
                  </a:cubicBezTo>
                  <a:lnTo>
                    <a:pt x="25701" y="257476"/>
                  </a:lnTo>
                  <a:cubicBezTo>
                    <a:pt x="18885" y="257476"/>
                    <a:pt x="12348" y="254768"/>
                    <a:pt x="7528" y="249948"/>
                  </a:cubicBezTo>
                  <a:cubicBezTo>
                    <a:pt x="2708" y="245128"/>
                    <a:pt x="0" y="238591"/>
                    <a:pt x="0" y="231775"/>
                  </a:cubicBezTo>
                  <a:lnTo>
                    <a:pt x="0" y="25701"/>
                  </a:lnTo>
                  <a:cubicBezTo>
                    <a:pt x="0" y="18885"/>
                    <a:pt x="2708" y="12348"/>
                    <a:pt x="7528" y="7528"/>
                  </a:cubicBezTo>
                  <a:cubicBezTo>
                    <a:pt x="12348" y="2708"/>
                    <a:pt x="18885" y="0"/>
                    <a:pt x="25701" y="0"/>
                  </a:cubicBezTo>
                  <a:close/>
                </a:path>
              </a:pathLst>
            </a:custGeom>
            <a:solidFill>
              <a:srgbClr val="FFDE59"/>
            </a:solidFill>
            <a:ln cap="sq">
              <a:noFill/>
              <a:prstDash val="solid"/>
              <a:miter/>
            </a:ln>
          </p:spPr>
          <p:txBody>
            <a:bodyPr/>
            <a:lstStyle/>
            <a:p>
              <a:endParaRPr lang="en-US" dirty="0"/>
            </a:p>
          </p:txBody>
        </p:sp>
        <p:sp>
          <p:nvSpPr>
            <p:cNvPr id="32" name="TextBox 32"/>
            <p:cNvSpPr txBox="1"/>
            <p:nvPr/>
          </p:nvSpPr>
          <p:spPr>
            <a:xfrm>
              <a:off x="0" y="-28575"/>
              <a:ext cx="495452" cy="286051"/>
            </a:xfrm>
            <a:prstGeom prst="rect">
              <a:avLst/>
            </a:prstGeom>
          </p:spPr>
          <p:txBody>
            <a:bodyPr lIns="20139" tIns="20139" rIns="20139" bIns="20139" rtlCol="0" anchor="ctr"/>
            <a:lstStyle/>
            <a:p>
              <a:pPr algn="ctr">
                <a:lnSpc>
                  <a:spcPts val="1109"/>
                </a:lnSpc>
              </a:pPr>
              <a:endParaRPr dirty="0"/>
            </a:p>
          </p:txBody>
        </p:sp>
      </p:grpSp>
      <p:grpSp>
        <p:nvGrpSpPr>
          <p:cNvPr id="33" name="Group 33"/>
          <p:cNvGrpSpPr/>
          <p:nvPr/>
        </p:nvGrpSpPr>
        <p:grpSpPr>
          <a:xfrm>
            <a:off x="16370538" y="3226431"/>
            <a:ext cx="1506140" cy="782709"/>
            <a:chOff x="0" y="0"/>
            <a:chExt cx="495452" cy="257476"/>
          </a:xfrm>
        </p:grpSpPr>
        <p:sp>
          <p:nvSpPr>
            <p:cNvPr id="34" name="Freeform 34"/>
            <p:cNvSpPr/>
            <p:nvPr/>
          </p:nvSpPr>
          <p:spPr>
            <a:xfrm>
              <a:off x="0" y="0"/>
              <a:ext cx="495452" cy="257476"/>
            </a:xfrm>
            <a:custGeom>
              <a:avLst/>
              <a:gdLst/>
              <a:ahLst/>
              <a:cxnLst/>
              <a:rect l="l" t="t" r="r" b="b"/>
              <a:pathLst>
                <a:path w="495452" h="257476">
                  <a:moveTo>
                    <a:pt x="25701" y="0"/>
                  </a:moveTo>
                  <a:lnTo>
                    <a:pt x="469750" y="0"/>
                  </a:lnTo>
                  <a:cubicBezTo>
                    <a:pt x="476567" y="0"/>
                    <a:pt x="483104" y="2708"/>
                    <a:pt x="487924" y="7528"/>
                  </a:cubicBezTo>
                  <a:cubicBezTo>
                    <a:pt x="492744" y="12348"/>
                    <a:pt x="495452" y="18885"/>
                    <a:pt x="495452" y="25701"/>
                  </a:cubicBezTo>
                  <a:lnTo>
                    <a:pt x="495452" y="231775"/>
                  </a:lnTo>
                  <a:cubicBezTo>
                    <a:pt x="495452" y="245969"/>
                    <a:pt x="483945" y="257476"/>
                    <a:pt x="469750" y="257476"/>
                  </a:cubicBezTo>
                  <a:lnTo>
                    <a:pt x="25701" y="257476"/>
                  </a:lnTo>
                  <a:cubicBezTo>
                    <a:pt x="18885" y="257476"/>
                    <a:pt x="12348" y="254768"/>
                    <a:pt x="7528" y="249948"/>
                  </a:cubicBezTo>
                  <a:cubicBezTo>
                    <a:pt x="2708" y="245128"/>
                    <a:pt x="0" y="238591"/>
                    <a:pt x="0" y="231775"/>
                  </a:cubicBezTo>
                  <a:lnTo>
                    <a:pt x="0" y="25701"/>
                  </a:lnTo>
                  <a:cubicBezTo>
                    <a:pt x="0" y="18885"/>
                    <a:pt x="2708" y="12348"/>
                    <a:pt x="7528" y="7528"/>
                  </a:cubicBezTo>
                  <a:cubicBezTo>
                    <a:pt x="12348" y="2708"/>
                    <a:pt x="18885" y="0"/>
                    <a:pt x="25701" y="0"/>
                  </a:cubicBezTo>
                  <a:close/>
                </a:path>
              </a:pathLst>
            </a:custGeom>
            <a:solidFill>
              <a:srgbClr val="FFDE59"/>
            </a:solidFill>
            <a:ln cap="sq">
              <a:noFill/>
              <a:prstDash val="solid"/>
              <a:miter/>
            </a:ln>
          </p:spPr>
          <p:txBody>
            <a:bodyPr/>
            <a:lstStyle/>
            <a:p>
              <a:endParaRPr lang="en-US" dirty="0"/>
            </a:p>
          </p:txBody>
        </p:sp>
        <p:sp>
          <p:nvSpPr>
            <p:cNvPr id="35" name="TextBox 35"/>
            <p:cNvSpPr txBox="1"/>
            <p:nvPr/>
          </p:nvSpPr>
          <p:spPr>
            <a:xfrm>
              <a:off x="0" y="-28575"/>
              <a:ext cx="495452" cy="286051"/>
            </a:xfrm>
            <a:prstGeom prst="rect">
              <a:avLst/>
            </a:prstGeom>
          </p:spPr>
          <p:txBody>
            <a:bodyPr lIns="20139" tIns="20139" rIns="20139" bIns="20139" rtlCol="0" anchor="ctr"/>
            <a:lstStyle/>
            <a:p>
              <a:pPr algn="ctr">
                <a:lnSpc>
                  <a:spcPts val="1109"/>
                </a:lnSpc>
              </a:pPr>
              <a:endParaRPr dirty="0"/>
            </a:p>
          </p:txBody>
        </p:sp>
      </p:grpSp>
      <p:grpSp>
        <p:nvGrpSpPr>
          <p:cNvPr id="36" name="Group 36"/>
          <p:cNvGrpSpPr/>
          <p:nvPr/>
        </p:nvGrpSpPr>
        <p:grpSpPr>
          <a:xfrm>
            <a:off x="13865384" y="5814479"/>
            <a:ext cx="1506140" cy="782709"/>
            <a:chOff x="0" y="0"/>
            <a:chExt cx="495452" cy="257476"/>
          </a:xfrm>
        </p:grpSpPr>
        <p:sp>
          <p:nvSpPr>
            <p:cNvPr id="37" name="Freeform 37"/>
            <p:cNvSpPr/>
            <p:nvPr/>
          </p:nvSpPr>
          <p:spPr>
            <a:xfrm>
              <a:off x="0" y="0"/>
              <a:ext cx="495452" cy="257476"/>
            </a:xfrm>
            <a:custGeom>
              <a:avLst/>
              <a:gdLst/>
              <a:ahLst/>
              <a:cxnLst/>
              <a:rect l="l" t="t" r="r" b="b"/>
              <a:pathLst>
                <a:path w="495452" h="257476">
                  <a:moveTo>
                    <a:pt x="25701" y="0"/>
                  </a:moveTo>
                  <a:lnTo>
                    <a:pt x="469750" y="0"/>
                  </a:lnTo>
                  <a:cubicBezTo>
                    <a:pt x="476567" y="0"/>
                    <a:pt x="483104" y="2708"/>
                    <a:pt x="487924" y="7528"/>
                  </a:cubicBezTo>
                  <a:cubicBezTo>
                    <a:pt x="492744" y="12348"/>
                    <a:pt x="495452" y="18885"/>
                    <a:pt x="495452" y="25701"/>
                  </a:cubicBezTo>
                  <a:lnTo>
                    <a:pt x="495452" y="231775"/>
                  </a:lnTo>
                  <a:cubicBezTo>
                    <a:pt x="495452" y="245969"/>
                    <a:pt x="483945" y="257476"/>
                    <a:pt x="469750" y="257476"/>
                  </a:cubicBezTo>
                  <a:lnTo>
                    <a:pt x="25701" y="257476"/>
                  </a:lnTo>
                  <a:cubicBezTo>
                    <a:pt x="18885" y="257476"/>
                    <a:pt x="12348" y="254768"/>
                    <a:pt x="7528" y="249948"/>
                  </a:cubicBezTo>
                  <a:cubicBezTo>
                    <a:pt x="2708" y="245128"/>
                    <a:pt x="0" y="238591"/>
                    <a:pt x="0" y="231775"/>
                  </a:cubicBezTo>
                  <a:lnTo>
                    <a:pt x="0" y="25701"/>
                  </a:lnTo>
                  <a:cubicBezTo>
                    <a:pt x="0" y="18885"/>
                    <a:pt x="2708" y="12348"/>
                    <a:pt x="7528" y="7528"/>
                  </a:cubicBezTo>
                  <a:cubicBezTo>
                    <a:pt x="12348" y="2708"/>
                    <a:pt x="18885" y="0"/>
                    <a:pt x="25701" y="0"/>
                  </a:cubicBezTo>
                  <a:close/>
                </a:path>
              </a:pathLst>
            </a:custGeom>
            <a:gradFill rotWithShape="1">
              <a:gsLst>
                <a:gs pos="0">
                  <a:srgbClr val="CCF009">
                    <a:alpha val="100000"/>
                  </a:srgbClr>
                </a:gs>
                <a:gs pos="69000">
                  <a:srgbClr val="BDEE00">
                    <a:alpha val="100000"/>
                  </a:srgbClr>
                </a:gs>
                <a:gs pos="100000">
                  <a:srgbClr val="B4E300">
                    <a:alpha val="100000"/>
                  </a:srgbClr>
                </a:gs>
              </a:gsLst>
              <a:lin ang="5400000"/>
            </a:gradFill>
            <a:ln cap="sq">
              <a:noFill/>
              <a:prstDash val="solid"/>
              <a:miter/>
            </a:ln>
          </p:spPr>
          <p:txBody>
            <a:bodyPr/>
            <a:lstStyle/>
            <a:p>
              <a:endParaRPr lang="en-US" dirty="0"/>
            </a:p>
          </p:txBody>
        </p:sp>
        <p:sp>
          <p:nvSpPr>
            <p:cNvPr id="38" name="TextBox 38"/>
            <p:cNvSpPr txBox="1"/>
            <p:nvPr/>
          </p:nvSpPr>
          <p:spPr>
            <a:xfrm>
              <a:off x="0" y="-28575"/>
              <a:ext cx="495452" cy="286051"/>
            </a:xfrm>
            <a:prstGeom prst="rect">
              <a:avLst/>
            </a:prstGeom>
          </p:spPr>
          <p:txBody>
            <a:bodyPr lIns="20139" tIns="20139" rIns="20139" bIns="20139" rtlCol="0" anchor="ctr"/>
            <a:lstStyle/>
            <a:p>
              <a:pPr algn="ctr">
                <a:lnSpc>
                  <a:spcPts val="1109"/>
                </a:lnSpc>
              </a:pPr>
              <a:endParaRPr dirty="0"/>
            </a:p>
          </p:txBody>
        </p:sp>
      </p:grpSp>
      <p:grpSp>
        <p:nvGrpSpPr>
          <p:cNvPr id="39" name="Group 39"/>
          <p:cNvGrpSpPr/>
          <p:nvPr/>
        </p:nvGrpSpPr>
        <p:grpSpPr>
          <a:xfrm>
            <a:off x="16370538" y="5814479"/>
            <a:ext cx="1506140" cy="782709"/>
            <a:chOff x="0" y="0"/>
            <a:chExt cx="495452" cy="257476"/>
          </a:xfrm>
        </p:grpSpPr>
        <p:sp>
          <p:nvSpPr>
            <p:cNvPr id="40" name="Freeform 40"/>
            <p:cNvSpPr/>
            <p:nvPr/>
          </p:nvSpPr>
          <p:spPr>
            <a:xfrm>
              <a:off x="0" y="0"/>
              <a:ext cx="495452" cy="257476"/>
            </a:xfrm>
            <a:custGeom>
              <a:avLst/>
              <a:gdLst/>
              <a:ahLst/>
              <a:cxnLst/>
              <a:rect l="l" t="t" r="r" b="b"/>
              <a:pathLst>
                <a:path w="495452" h="257476">
                  <a:moveTo>
                    <a:pt x="25701" y="0"/>
                  </a:moveTo>
                  <a:lnTo>
                    <a:pt x="469750" y="0"/>
                  </a:lnTo>
                  <a:cubicBezTo>
                    <a:pt x="476567" y="0"/>
                    <a:pt x="483104" y="2708"/>
                    <a:pt x="487924" y="7528"/>
                  </a:cubicBezTo>
                  <a:cubicBezTo>
                    <a:pt x="492744" y="12348"/>
                    <a:pt x="495452" y="18885"/>
                    <a:pt x="495452" y="25701"/>
                  </a:cubicBezTo>
                  <a:lnTo>
                    <a:pt x="495452" y="231775"/>
                  </a:lnTo>
                  <a:cubicBezTo>
                    <a:pt x="495452" y="245969"/>
                    <a:pt x="483945" y="257476"/>
                    <a:pt x="469750" y="257476"/>
                  </a:cubicBezTo>
                  <a:lnTo>
                    <a:pt x="25701" y="257476"/>
                  </a:lnTo>
                  <a:cubicBezTo>
                    <a:pt x="18885" y="257476"/>
                    <a:pt x="12348" y="254768"/>
                    <a:pt x="7528" y="249948"/>
                  </a:cubicBezTo>
                  <a:cubicBezTo>
                    <a:pt x="2708" y="245128"/>
                    <a:pt x="0" y="238591"/>
                    <a:pt x="0" y="231775"/>
                  </a:cubicBezTo>
                  <a:lnTo>
                    <a:pt x="0" y="25701"/>
                  </a:lnTo>
                  <a:cubicBezTo>
                    <a:pt x="0" y="18885"/>
                    <a:pt x="2708" y="12348"/>
                    <a:pt x="7528" y="7528"/>
                  </a:cubicBezTo>
                  <a:cubicBezTo>
                    <a:pt x="12348" y="2708"/>
                    <a:pt x="18885" y="0"/>
                    <a:pt x="25701" y="0"/>
                  </a:cubicBezTo>
                  <a:close/>
                </a:path>
              </a:pathLst>
            </a:custGeom>
            <a:gradFill rotWithShape="1">
              <a:gsLst>
                <a:gs pos="0">
                  <a:srgbClr val="CCF009">
                    <a:alpha val="100000"/>
                  </a:srgbClr>
                </a:gs>
                <a:gs pos="69000">
                  <a:srgbClr val="BDEE00">
                    <a:alpha val="100000"/>
                  </a:srgbClr>
                </a:gs>
                <a:gs pos="100000">
                  <a:srgbClr val="B4E300">
                    <a:alpha val="100000"/>
                  </a:srgbClr>
                </a:gs>
              </a:gsLst>
              <a:lin ang="5400000"/>
            </a:gradFill>
            <a:ln cap="sq">
              <a:noFill/>
              <a:prstDash val="solid"/>
              <a:miter/>
            </a:ln>
          </p:spPr>
          <p:txBody>
            <a:bodyPr/>
            <a:lstStyle/>
            <a:p>
              <a:endParaRPr lang="en-US" dirty="0"/>
            </a:p>
          </p:txBody>
        </p:sp>
        <p:sp>
          <p:nvSpPr>
            <p:cNvPr id="41" name="TextBox 41"/>
            <p:cNvSpPr txBox="1"/>
            <p:nvPr/>
          </p:nvSpPr>
          <p:spPr>
            <a:xfrm>
              <a:off x="0" y="-28575"/>
              <a:ext cx="495452" cy="286051"/>
            </a:xfrm>
            <a:prstGeom prst="rect">
              <a:avLst/>
            </a:prstGeom>
          </p:spPr>
          <p:txBody>
            <a:bodyPr lIns="20139" tIns="20139" rIns="20139" bIns="20139" rtlCol="0" anchor="ctr"/>
            <a:lstStyle/>
            <a:p>
              <a:pPr algn="ctr">
                <a:lnSpc>
                  <a:spcPts val="1109"/>
                </a:lnSpc>
              </a:pPr>
              <a:endParaRPr dirty="0"/>
            </a:p>
          </p:txBody>
        </p:sp>
      </p:grpSp>
      <p:grpSp>
        <p:nvGrpSpPr>
          <p:cNvPr id="42" name="Group 42"/>
          <p:cNvGrpSpPr/>
          <p:nvPr/>
        </p:nvGrpSpPr>
        <p:grpSpPr>
          <a:xfrm>
            <a:off x="13852790" y="7037325"/>
            <a:ext cx="1506140" cy="782709"/>
            <a:chOff x="0" y="0"/>
            <a:chExt cx="495452" cy="257476"/>
          </a:xfrm>
        </p:grpSpPr>
        <p:sp>
          <p:nvSpPr>
            <p:cNvPr id="43" name="Freeform 43"/>
            <p:cNvSpPr/>
            <p:nvPr/>
          </p:nvSpPr>
          <p:spPr>
            <a:xfrm>
              <a:off x="0" y="0"/>
              <a:ext cx="495452" cy="257476"/>
            </a:xfrm>
            <a:custGeom>
              <a:avLst/>
              <a:gdLst/>
              <a:ahLst/>
              <a:cxnLst/>
              <a:rect l="l" t="t" r="r" b="b"/>
              <a:pathLst>
                <a:path w="495452" h="257476">
                  <a:moveTo>
                    <a:pt x="25701" y="0"/>
                  </a:moveTo>
                  <a:lnTo>
                    <a:pt x="469750" y="0"/>
                  </a:lnTo>
                  <a:cubicBezTo>
                    <a:pt x="476567" y="0"/>
                    <a:pt x="483104" y="2708"/>
                    <a:pt x="487924" y="7528"/>
                  </a:cubicBezTo>
                  <a:cubicBezTo>
                    <a:pt x="492744" y="12348"/>
                    <a:pt x="495452" y="18885"/>
                    <a:pt x="495452" y="25701"/>
                  </a:cubicBezTo>
                  <a:lnTo>
                    <a:pt x="495452" y="231775"/>
                  </a:lnTo>
                  <a:cubicBezTo>
                    <a:pt x="495452" y="245969"/>
                    <a:pt x="483945" y="257476"/>
                    <a:pt x="469750" y="257476"/>
                  </a:cubicBezTo>
                  <a:lnTo>
                    <a:pt x="25701" y="257476"/>
                  </a:lnTo>
                  <a:cubicBezTo>
                    <a:pt x="18885" y="257476"/>
                    <a:pt x="12348" y="254768"/>
                    <a:pt x="7528" y="249948"/>
                  </a:cubicBezTo>
                  <a:cubicBezTo>
                    <a:pt x="2708" y="245128"/>
                    <a:pt x="0" y="238591"/>
                    <a:pt x="0" y="231775"/>
                  </a:cubicBezTo>
                  <a:lnTo>
                    <a:pt x="0" y="25701"/>
                  </a:lnTo>
                  <a:cubicBezTo>
                    <a:pt x="0" y="18885"/>
                    <a:pt x="2708" y="12348"/>
                    <a:pt x="7528" y="7528"/>
                  </a:cubicBezTo>
                  <a:cubicBezTo>
                    <a:pt x="12348" y="2708"/>
                    <a:pt x="18885" y="0"/>
                    <a:pt x="25701" y="0"/>
                  </a:cubicBezTo>
                  <a:close/>
                </a:path>
              </a:pathLst>
            </a:custGeom>
            <a:solidFill>
              <a:srgbClr val="FF66C4"/>
            </a:solidFill>
            <a:ln cap="sq">
              <a:noFill/>
              <a:prstDash val="solid"/>
              <a:miter/>
            </a:ln>
          </p:spPr>
          <p:txBody>
            <a:bodyPr/>
            <a:lstStyle/>
            <a:p>
              <a:endParaRPr lang="en-US" dirty="0"/>
            </a:p>
          </p:txBody>
        </p:sp>
        <p:sp>
          <p:nvSpPr>
            <p:cNvPr id="44" name="TextBox 44"/>
            <p:cNvSpPr txBox="1"/>
            <p:nvPr/>
          </p:nvSpPr>
          <p:spPr>
            <a:xfrm>
              <a:off x="0" y="-28575"/>
              <a:ext cx="495452" cy="286051"/>
            </a:xfrm>
            <a:prstGeom prst="rect">
              <a:avLst/>
            </a:prstGeom>
          </p:spPr>
          <p:txBody>
            <a:bodyPr lIns="20139" tIns="20139" rIns="20139" bIns="20139" rtlCol="0" anchor="ctr"/>
            <a:lstStyle/>
            <a:p>
              <a:pPr algn="ctr">
                <a:lnSpc>
                  <a:spcPts val="1109"/>
                </a:lnSpc>
              </a:pPr>
              <a:endParaRPr dirty="0"/>
            </a:p>
          </p:txBody>
        </p:sp>
      </p:grpSp>
      <p:grpSp>
        <p:nvGrpSpPr>
          <p:cNvPr id="45" name="Group 45"/>
          <p:cNvGrpSpPr/>
          <p:nvPr/>
        </p:nvGrpSpPr>
        <p:grpSpPr>
          <a:xfrm>
            <a:off x="16357944" y="7037325"/>
            <a:ext cx="1506140" cy="782709"/>
            <a:chOff x="0" y="0"/>
            <a:chExt cx="495452" cy="257476"/>
          </a:xfrm>
        </p:grpSpPr>
        <p:sp>
          <p:nvSpPr>
            <p:cNvPr id="46" name="Freeform 46"/>
            <p:cNvSpPr/>
            <p:nvPr/>
          </p:nvSpPr>
          <p:spPr>
            <a:xfrm>
              <a:off x="0" y="0"/>
              <a:ext cx="495452" cy="257476"/>
            </a:xfrm>
            <a:custGeom>
              <a:avLst/>
              <a:gdLst/>
              <a:ahLst/>
              <a:cxnLst/>
              <a:rect l="l" t="t" r="r" b="b"/>
              <a:pathLst>
                <a:path w="495452" h="257476">
                  <a:moveTo>
                    <a:pt x="25701" y="0"/>
                  </a:moveTo>
                  <a:lnTo>
                    <a:pt x="469750" y="0"/>
                  </a:lnTo>
                  <a:cubicBezTo>
                    <a:pt x="476567" y="0"/>
                    <a:pt x="483104" y="2708"/>
                    <a:pt x="487924" y="7528"/>
                  </a:cubicBezTo>
                  <a:cubicBezTo>
                    <a:pt x="492744" y="12348"/>
                    <a:pt x="495452" y="18885"/>
                    <a:pt x="495452" y="25701"/>
                  </a:cubicBezTo>
                  <a:lnTo>
                    <a:pt x="495452" y="231775"/>
                  </a:lnTo>
                  <a:cubicBezTo>
                    <a:pt x="495452" y="245969"/>
                    <a:pt x="483945" y="257476"/>
                    <a:pt x="469750" y="257476"/>
                  </a:cubicBezTo>
                  <a:lnTo>
                    <a:pt x="25701" y="257476"/>
                  </a:lnTo>
                  <a:cubicBezTo>
                    <a:pt x="18885" y="257476"/>
                    <a:pt x="12348" y="254768"/>
                    <a:pt x="7528" y="249948"/>
                  </a:cubicBezTo>
                  <a:cubicBezTo>
                    <a:pt x="2708" y="245128"/>
                    <a:pt x="0" y="238591"/>
                    <a:pt x="0" y="231775"/>
                  </a:cubicBezTo>
                  <a:lnTo>
                    <a:pt x="0" y="25701"/>
                  </a:lnTo>
                  <a:cubicBezTo>
                    <a:pt x="0" y="18885"/>
                    <a:pt x="2708" y="12348"/>
                    <a:pt x="7528" y="7528"/>
                  </a:cubicBezTo>
                  <a:cubicBezTo>
                    <a:pt x="12348" y="2708"/>
                    <a:pt x="18885" y="0"/>
                    <a:pt x="25701" y="0"/>
                  </a:cubicBezTo>
                  <a:close/>
                </a:path>
              </a:pathLst>
            </a:custGeom>
            <a:solidFill>
              <a:srgbClr val="FF66C4"/>
            </a:solidFill>
            <a:ln cap="sq">
              <a:noFill/>
              <a:prstDash val="solid"/>
              <a:miter/>
            </a:ln>
          </p:spPr>
          <p:txBody>
            <a:bodyPr/>
            <a:lstStyle/>
            <a:p>
              <a:endParaRPr lang="en-US" dirty="0"/>
            </a:p>
          </p:txBody>
        </p:sp>
        <p:sp>
          <p:nvSpPr>
            <p:cNvPr id="47" name="TextBox 47"/>
            <p:cNvSpPr txBox="1"/>
            <p:nvPr/>
          </p:nvSpPr>
          <p:spPr>
            <a:xfrm>
              <a:off x="0" y="-28575"/>
              <a:ext cx="495452" cy="286051"/>
            </a:xfrm>
            <a:prstGeom prst="rect">
              <a:avLst/>
            </a:prstGeom>
          </p:spPr>
          <p:txBody>
            <a:bodyPr lIns="20139" tIns="20139" rIns="20139" bIns="20139" rtlCol="0" anchor="ctr"/>
            <a:lstStyle/>
            <a:p>
              <a:pPr algn="ctr">
                <a:lnSpc>
                  <a:spcPts val="1109"/>
                </a:lnSpc>
              </a:pPr>
              <a:endParaRPr dirty="0"/>
            </a:p>
          </p:txBody>
        </p:sp>
      </p:grpSp>
      <p:sp>
        <p:nvSpPr>
          <p:cNvPr id="48" name="TextBox 48"/>
          <p:cNvSpPr txBox="1"/>
          <p:nvPr/>
        </p:nvSpPr>
        <p:spPr>
          <a:xfrm rot="105588">
            <a:off x="16891151" y="1619921"/>
            <a:ext cx="561762" cy="1039721"/>
          </a:xfrm>
          <a:prstGeom prst="rect">
            <a:avLst/>
          </a:prstGeom>
        </p:spPr>
        <p:txBody>
          <a:bodyPr lIns="0" tIns="0" rIns="0" bIns="0" rtlCol="0" anchor="t">
            <a:spAutoFit/>
          </a:bodyPr>
          <a:lstStyle/>
          <a:p>
            <a:pPr>
              <a:lnSpc>
                <a:spcPts val="8241"/>
              </a:lnSpc>
            </a:pPr>
            <a:r>
              <a:rPr lang="en-US" sz="5929" dirty="0">
                <a:solidFill>
                  <a:srgbClr val="000000"/>
                </a:solidFill>
                <a:latin typeface="Poppins"/>
              </a:rPr>
              <a:t>?</a:t>
            </a:r>
          </a:p>
        </p:txBody>
      </p:sp>
      <p:sp>
        <p:nvSpPr>
          <p:cNvPr id="49" name="Freeform 49"/>
          <p:cNvSpPr/>
          <p:nvPr/>
        </p:nvSpPr>
        <p:spPr>
          <a:xfrm rot="-1018062">
            <a:off x="14360702" y="1954110"/>
            <a:ext cx="647837" cy="553900"/>
          </a:xfrm>
          <a:custGeom>
            <a:avLst/>
            <a:gdLst/>
            <a:ahLst/>
            <a:cxnLst/>
            <a:rect l="l" t="t" r="r" b="b"/>
            <a:pathLst>
              <a:path w="647837" h="553900">
                <a:moveTo>
                  <a:pt x="0" y="0"/>
                </a:moveTo>
                <a:lnTo>
                  <a:pt x="647837" y="0"/>
                </a:lnTo>
                <a:lnTo>
                  <a:pt x="647837" y="553901"/>
                </a:lnTo>
                <a:lnTo>
                  <a:pt x="0" y="5539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50" name="Freeform 50"/>
          <p:cNvSpPr/>
          <p:nvPr/>
        </p:nvSpPr>
        <p:spPr>
          <a:xfrm rot="-1018062">
            <a:off x="14244163" y="7147149"/>
            <a:ext cx="647837" cy="553900"/>
          </a:xfrm>
          <a:custGeom>
            <a:avLst/>
            <a:gdLst/>
            <a:ahLst/>
            <a:cxnLst/>
            <a:rect l="l" t="t" r="r" b="b"/>
            <a:pathLst>
              <a:path w="647837" h="553900">
                <a:moveTo>
                  <a:pt x="0" y="0"/>
                </a:moveTo>
                <a:lnTo>
                  <a:pt x="647837" y="0"/>
                </a:lnTo>
                <a:lnTo>
                  <a:pt x="647837" y="553901"/>
                </a:lnTo>
                <a:lnTo>
                  <a:pt x="0" y="5539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51" name="Freeform 51"/>
          <p:cNvSpPr/>
          <p:nvPr/>
        </p:nvSpPr>
        <p:spPr>
          <a:xfrm rot="-1018062">
            <a:off x="14294535" y="5953556"/>
            <a:ext cx="647837" cy="553900"/>
          </a:xfrm>
          <a:custGeom>
            <a:avLst/>
            <a:gdLst/>
            <a:ahLst/>
            <a:cxnLst/>
            <a:rect l="l" t="t" r="r" b="b"/>
            <a:pathLst>
              <a:path w="647837" h="553900">
                <a:moveTo>
                  <a:pt x="0" y="0"/>
                </a:moveTo>
                <a:lnTo>
                  <a:pt x="647837" y="0"/>
                </a:lnTo>
                <a:lnTo>
                  <a:pt x="647837" y="553900"/>
                </a:lnTo>
                <a:lnTo>
                  <a:pt x="0" y="553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52" name="Freeform 52"/>
          <p:cNvSpPr/>
          <p:nvPr/>
        </p:nvSpPr>
        <p:spPr>
          <a:xfrm rot="-1018062">
            <a:off x="16799689" y="3340835"/>
            <a:ext cx="647837" cy="553900"/>
          </a:xfrm>
          <a:custGeom>
            <a:avLst/>
            <a:gdLst/>
            <a:ahLst/>
            <a:cxnLst/>
            <a:rect l="l" t="t" r="r" b="b"/>
            <a:pathLst>
              <a:path w="647837" h="553900">
                <a:moveTo>
                  <a:pt x="0" y="0"/>
                </a:moveTo>
                <a:lnTo>
                  <a:pt x="647837" y="0"/>
                </a:lnTo>
                <a:lnTo>
                  <a:pt x="647837" y="553901"/>
                </a:lnTo>
                <a:lnTo>
                  <a:pt x="0" y="5539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53" name="Freeform 53"/>
          <p:cNvSpPr/>
          <p:nvPr/>
        </p:nvSpPr>
        <p:spPr>
          <a:xfrm rot="-1018062">
            <a:off x="16846701" y="5972868"/>
            <a:ext cx="647837" cy="553900"/>
          </a:xfrm>
          <a:custGeom>
            <a:avLst/>
            <a:gdLst/>
            <a:ahLst/>
            <a:cxnLst/>
            <a:rect l="l" t="t" r="r" b="b"/>
            <a:pathLst>
              <a:path w="647837" h="553900">
                <a:moveTo>
                  <a:pt x="0" y="0"/>
                </a:moveTo>
                <a:lnTo>
                  <a:pt x="647837" y="0"/>
                </a:lnTo>
                <a:lnTo>
                  <a:pt x="647837" y="553900"/>
                </a:lnTo>
                <a:lnTo>
                  <a:pt x="0" y="553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54" name="Freeform 54"/>
          <p:cNvSpPr/>
          <p:nvPr/>
        </p:nvSpPr>
        <p:spPr>
          <a:xfrm rot="-1018062">
            <a:off x="16787096" y="7176644"/>
            <a:ext cx="647837" cy="553900"/>
          </a:xfrm>
          <a:custGeom>
            <a:avLst/>
            <a:gdLst/>
            <a:ahLst/>
            <a:cxnLst/>
            <a:rect l="l" t="t" r="r" b="b"/>
            <a:pathLst>
              <a:path w="647837" h="553900">
                <a:moveTo>
                  <a:pt x="0" y="0"/>
                </a:moveTo>
                <a:lnTo>
                  <a:pt x="647837" y="0"/>
                </a:lnTo>
                <a:lnTo>
                  <a:pt x="647837" y="553900"/>
                </a:lnTo>
                <a:lnTo>
                  <a:pt x="0" y="553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55" name="Freeform 55"/>
          <p:cNvSpPr/>
          <p:nvPr/>
        </p:nvSpPr>
        <p:spPr>
          <a:xfrm rot="-1018062">
            <a:off x="14364298" y="3308905"/>
            <a:ext cx="647837" cy="553900"/>
          </a:xfrm>
          <a:custGeom>
            <a:avLst/>
            <a:gdLst/>
            <a:ahLst/>
            <a:cxnLst/>
            <a:rect l="l" t="t" r="r" b="b"/>
            <a:pathLst>
              <a:path w="647837" h="553900">
                <a:moveTo>
                  <a:pt x="0" y="0"/>
                </a:moveTo>
                <a:lnTo>
                  <a:pt x="647836" y="0"/>
                </a:lnTo>
                <a:lnTo>
                  <a:pt x="647836" y="553900"/>
                </a:lnTo>
                <a:lnTo>
                  <a:pt x="0" y="553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56" name="Group 56"/>
          <p:cNvGrpSpPr/>
          <p:nvPr/>
        </p:nvGrpSpPr>
        <p:grpSpPr>
          <a:xfrm>
            <a:off x="3506545" y="4617343"/>
            <a:ext cx="9715178" cy="817070"/>
            <a:chOff x="0" y="0"/>
            <a:chExt cx="3252177" cy="273516"/>
          </a:xfrm>
        </p:grpSpPr>
        <p:sp>
          <p:nvSpPr>
            <p:cNvPr id="57" name="Freeform 57"/>
            <p:cNvSpPr/>
            <p:nvPr/>
          </p:nvSpPr>
          <p:spPr>
            <a:xfrm>
              <a:off x="0" y="0"/>
              <a:ext cx="3252177" cy="273516"/>
            </a:xfrm>
            <a:custGeom>
              <a:avLst/>
              <a:gdLst/>
              <a:ahLst/>
              <a:cxnLst/>
              <a:rect l="l" t="t" r="r" b="b"/>
              <a:pathLst>
                <a:path w="3252177" h="273516">
                  <a:moveTo>
                    <a:pt x="5578" y="0"/>
                  </a:moveTo>
                  <a:lnTo>
                    <a:pt x="3246599" y="0"/>
                  </a:lnTo>
                  <a:cubicBezTo>
                    <a:pt x="3248078" y="0"/>
                    <a:pt x="3249497" y="588"/>
                    <a:pt x="3250543" y="1634"/>
                  </a:cubicBezTo>
                  <a:cubicBezTo>
                    <a:pt x="3251589" y="2680"/>
                    <a:pt x="3252177" y="4099"/>
                    <a:pt x="3252177" y="5578"/>
                  </a:cubicBezTo>
                  <a:lnTo>
                    <a:pt x="3252177" y="267938"/>
                  </a:lnTo>
                  <a:cubicBezTo>
                    <a:pt x="3252177" y="269417"/>
                    <a:pt x="3251589" y="270836"/>
                    <a:pt x="3250543" y="271882"/>
                  </a:cubicBezTo>
                  <a:cubicBezTo>
                    <a:pt x="3249497" y="272928"/>
                    <a:pt x="3248078" y="273516"/>
                    <a:pt x="3246599" y="273516"/>
                  </a:cubicBezTo>
                  <a:lnTo>
                    <a:pt x="5578" y="273516"/>
                  </a:lnTo>
                  <a:cubicBezTo>
                    <a:pt x="2497" y="273516"/>
                    <a:pt x="0" y="271019"/>
                    <a:pt x="0" y="267938"/>
                  </a:cubicBezTo>
                  <a:lnTo>
                    <a:pt x="0" y="5578"/>
                  </a:lnTo>
                  <a:cubicBezTo>
                    <a:pt x="0" y="4099"/>
                    <a:pt x="588" y="2680"/>
                    <a:pt x="1634" y="1634"/>
                  </a:cubicBezTo>
                  <a:cubicBezTo>
                    <a:pt x="2680" y="588"/>
                    <a:pt x="4099" y="0"/>
                    <a:pt x="5578" y="0"/>
                  </a:cubicBezTo>
                  <a:close/>
                </a:path>
              </a:pathLst>
            </a:custGeom>
            <a:gradFill rotWithShape="1">
              <a:gsLst>
                <a:gs pos="0">
                  <a:srgbClr val="82F6F6">
                    <a:alpha val="100000"/>
                  </a:srgbClr>
                </a:gs>
                <a:gs pos="69000">
                  <a:srgbClr val="45F6F3">
                    <a:alpha val="100000"/>
                  </a:srgbClr>
                </a:gs>
                <a:gs pos="100000">
                  <a:srgbClr val="41EDE9">
                    <a:alpha val="100000"/>
                  </a:srgbClr>
                </a:gs>
              </a:gsLst>
              <a:lin ang="5400000"/>
            </a:gradFill>
            <a:ln cap="sq">
              <a:noFill/>
              <a:prstDash val="solid"/>
              <a:miter/>
            </a:ln>
          </p:spPr>
          <p:txBody>
            <a:bodyPr/>
            <a:lstStyle/>
            <a:p>
              <a:endParaRPr lang="en-US" dirty="0"/>
            </a:p>
          </p:txBody>
        </p:sp>
        <p:sp>
          <p:nvSpPr>
            <p:cNvPr id="58" name="TextBox 58"/>
            <p:cNvSpPr txBox="1"/>
            <p:nvPr/>
          </p:nvSpPr>
          <p:spPr>
            <a:xfrm>
              <a:off x="0" y="-28575"/>
              <a:ext cx="3252177" cy="302091"/>
            </a:xfrm>
            <a:prstGeom prst="rect">
              <a:avLst/>
            </a:prstGeom>
          </p:spPr>
          <p:txBody>
            <a:bodyPr lIns="21000" tIns="21000" rIns="21000" bIns="21000" rtlCol="0" anchor="ctr"/>
            <a:lstStyle/>
            <a:p>
              <a:pPr algn="ctr">
                <a:lnSpc>
                  <a:spcPts val="1157"/>
                </a:lnSpc>
              </a:pPr>
              <a:endParaRPr dirty="0"/>
            </a:p>
          </p:txBody>
        </p:sp>
      </p:grpSp>
      <p:sp>
        <p:nvSpPr>
          <p:cNvPr id="59" name="TextBox 59"/>
          <p:cNvSpPr txBox="1"/>
          <p:nvPr/>
        </p:nvSpPr>
        <p:spPr>
          <a:xfrm>
            <a:off x="3788658" y="4679331"/>
            <a:ext cx="8855355" cy="583501"/>
          </a:xfrm>
          <a:prstGeom prst="rect">
            <a:avLst/>
          </a:prstGeom>
        </p:spPr>
        <p:txBody>
          <a:bodyPr lIns="0" tIns="0" rIns="0" bIns="0" rtlCol="0" anchor="t">
            <a:spAutoFit/>
          </a:bodyPr>
          <a:lstStyle/>
          <a:p>
            <a:pPr>
              <a:lnSpc>
                <a:spcPts val="4795"/>
              </a:lnSpc>
            </a:pPr>
            <a:r>
              <a:rPr lang="en-US" sz="3450" dirty="0">
                <a:solidFill>
                  <a:srgbClr val="000000"/>
                </a:solidFill>
                <a:latin typeface="Alata"/>
              </a:rPr>
              <a:t>Extreme Violence/Multiple Abusers</a:t>
            </a:r>
          </a:p>
        </p:txBody>
      </p:sp>
      <p:grpSp>
        <p:nvGrpSpPr>
          <p:cNvPr id="60" name="Group 60"/>
          <p:cNvGrpSpPr/>
          <p:nvPr/>
        </p:nvGrpSpPr>
        <p:grpSpPr>
          <a:xfrm>
            <a:off x="13865384" y="4603540"/>
            <a:ext cx="1506140" cy="782709"/>
            <a:chOff x="0" y="0"/>
            <a:chExt cx="495452" cy="257476"/>
          </a:xfrm>
        </p:grpSpPr>
        <p:sp>
          <p:nvSpPr>
            <p:cNvPr id="61" name="Freeform 61"/>
            <p:cNvSpPr/>
            <p:nvPr/>
          </p:nvSpPr>
          <p:spPr>
            <a:xfrm>
              <a:off x="0" y="0"/>
              <a:ext cx="495452" cy="257476"/>
            </a:xfrm>
            <a:custGeom>
              <a:avLst/>
              <a:gdLst/>
              <a:ahLst/>
              <a:cxnLst/>
              <a:rect l="l" t="t" r="r" b="b"/>
              <a:pathLst>
                <a:path w="495452" h="257476">
                  <a:moveTo>
                    <a:pt x="25701" y="0"/>
                  </a:moveTo>
                  <a:lnTo>
                    <a:pt x="469750" y="0"/>
                  </a:lnTo>
                  <a:cubicBezTo>
                    <a:pt x="476567" y="0"/>
                    <a:pt x="483104" y="2708"/>
                    <a:pt x="487924" y="7528"/>
                  </a:cubicBezTo>
                  <a:cubicBezTo>
                    <a:pt x="492744" y="12348"/>
                    <a:pt x="495452" y="18885"/>
                    <a:pt x="495452" y="25701"/>
                  </a:cubicBezTo>
                  <a:lnTo>
                    <a:pt x="495452" y="231775"/>
                  </a:lnTo>
                  <a:cubicBezTo>
                    <a:pt x="495452" y="245969"/>
                    <a:pt x="483945" y="257476"/>
                    <a:pt x="469750" y="257476"/>
                  </a:cubicBezTo>
                  <a:lnTo>
                    <a:pt x="25701" y="257476"/>
                  </a:lnTo>
                  <a:cubicBezTo>
                    <a:pt x="18885" y="257476"/>
                    <a:pt x="12348" y="254768"/>
                    <a:pt x="7528" y="249948"/>
                  </a:cubicBezTo>
                  <a:cubicBezTo>
                    <a:pt x="2708" y="245128"/>
                    <a:pt x="0" y="238591"/>
                    <a:pt x="0" y="231775"/>
                  </a:cubicBezTo>
                  <a:lnTo>
                    <a:pt x="0" y="25701"/>
                  </a:lnTo>
                  <a:cubicBezTo>
                    <a:pt x="0" y="18885"/>
                    <a:pt x="2708" y="12348"/>
                    <a:pt x="7528" y="7528"/>
                  </a:cubicBezTo>
                  <a:cubicBezTo>
                    <a:pt x="12348" y="2708"/>
                    <a:pt x="18885" y="0"/>
                    <a:pt x="25701" y="0"/>
                  </a:cubicBezTo>
                  <a:close/>
                </a:path>
              </a:pathLst>
            </a:custGeom>
            <a:gradFill rotWithShape="1">
              <a:gsLst>
                <a:gs pos="0">
                  <a:srgbClr val="82F6F6">
                    <a:alpha val="100000"/>
                  </a:srgbClr>
                </a:gs>
                <a:gs pos="69000">
                  <a:srgbClr val="45F6F3">
                    <a:alpha val="100000"/>
                  </a:srgbClr>
                </a:gs>
                <a:gs pos="100000">
                  <a:srgbClr val="41EDE9">
                    <a:alpha val="100000"/>
                  </a:srgbClr>
                </a:gs>
              </a:gsLst>
              <a:lin ang="5400000"/>
            </a:gradFill>
            <a:ln cap="sq">
              <a:noFill/>
              <a:prstDash val="solid"/>
              <a:miter/>
            </a:ln>
          </p:spPr>
          <p:txBody>
            <a:bodyPr/>
            <a:lstStyle/>
            <a:p>
              <a:endParaRPr lang="en-US" dirty="0"/>
            </a:p>
          </p:txBody>
        </p:sp>
        <p:sp>
          <p:nvSpPr>
            <p:cNvPr id="62" name="TextBox 62"/>
            <p:cNvSpPr txBox="1"/>
            <p:nvPr/>
          </p:nvSpPr>
          <p:spPr>
            <a:xfrm>
              <a:off x="0" y="-28575"/>
              <a:ext cx="495452" cy="286051"/>
            </a:xfrm>
            <a:prstGeom prst="rect">
              <a:avLst/>
            </a:prstGeom>
          </p:spPr>
          <p:txBody>
            <a:bodyPr lIns="20139" tIns="20139" rIns="20139" bIns="20139" rtlCol="0" anchor="ctr"/>
            <a:lstStyle/>
            <a:p>
              <a:pPr algn="ctr">
                <a:lnSpc>
                  <a:spcPts val="1109"/>
                </a:lnSpc>
              </a:pPr>
              <a:endParaRPr dirty="0"/>
            </a:p>
          </p:txBody>
        </p:sp>
      </p:grpSp>
      <p:grpSp>
        <p:nvGrpSpPr>
          <p:cNvPr id="63" name="Group 63"/>
          <p:cNvGrpSpPr/>
          <p:nvPr/>
        </p:nvGrpSpPr>
        <p:grpSpPr>
          <a:xfrm>
            <a:off x="16370538" y="4603540"/>
            <a:ext cx="1506140" cy="782709"/>
            <a:chOff x="0" y="0"/>
            <a:chExt cx="495452" cy="257476"/>
          </a:xfrm>
        </p:grpSpPr>
        <p:sp>
          <p:nvSpPr>
            <p:cNvPr id="64" name="Freeform 64"/>
            <p:cNvSpPr/>
            <p:nvPr/>
          </p:nvSpPr>
          <p:spPr>
            <a:xfrm>
              <a:off x="0" y="0"/>
              <a:ext cx="495452" cy="257476"/>
            </a:xfrm>
            <a:custGeom>
              <a:avLst/>
              <a:gdLst/>
              <a:ahLst/>
              <a:cxnLst/>
              <a:rect l="l" t="t" r="r" b="b"/>
              <a:pathLst>
                <a:path w="495452" h="257476">
                  <a:moveTo>
                    <a:pt x="25701" y="0"/>
                  </a:moveTo>
                  <a:lnTo>
                    <a:pt x="469750" y="0"/>
                  </a:lnTo>
                  <a:cubicBezTo>
                    <a:pt x="476567" y="0"/>
                    <a:pt x="483104" y="2708"/>
                    <a:pt x="487924" y="7528"/>
                  </a:cubicBezTo>
                  <a:cubicBezTo>
                    <a:pt x="492744" y="12348"/>
                    <a:pt x="495452" y="18885"/>
                    <a:pt x="495452" y="25701"/>
                  </a:cubicBezTo>
                  <a:lnTo>
                    <a:pt x="495452" y="231775"/>
                  </a:lnTo>
                  <a:cubicBezTo>
                    <a:pt x="495452" y="245969"/>
                    <a:pt x="483945" y="257476"/>
                    <a:pt x="469750" y="257476"/>
                  </a:cubicBezTo>
                  <a:lnTo>
                    <a:pt x="25701" y="257476"/>
                  </a:lnTo>
                  <a:cubicBezTo>
                    <a:pt x="18885" y="257476"/>
                    <a:pt x="12348" y="254768"/>
                    <a:pt x="7528" y="249948"/>
                  </a:cubicBezTo>
                  <a:cubicBezTo>
                    <a:pt x="2708" y="245128"/>
                    <a:pt x="0" y="238591"/>
                    <a:pt x="0" y="231775"/>
                  </a:cubicBezTo>
                  <a:lnTo>
                    <a:pt x="0" y="25701"/>
                  </a:lnTo>
                  <a:cubicBezTo>
                    <a:pt x="0" y="18885"/>
                    <a:pt x="2708" y="12348"/>
                    <a:pt x="7528" y="7528"/>
                  </a:cubicBezTo>
                  <a:cubicBezTo>
                    <a:pt x="12348" y="2708"/>
                    <a:pt x="18885" y="0"/>
                    <a:pt x="25701" y="0"/>
                  </a:cubicBezTo>
                  <a:close/>
                </a:path>
              </a:pathLst>
            </a:custGeom>
            <a:gradFill rotWithShape="1">
              <a:gsLst>
                <a:gs pos="0">
                  <a:srgbClr val="82F6F6">
                    <a:alpha val="100000"/>
                  </a:srgbClr>
                </a:gs>
                <a:gs pos="69000">
                  <a:srgbClr val="45F6F3">
                    <a:alpha val="100000"/>
                  </a:srgbClr>
                </a:gs>
                <a:gs pos="100000">
                  <a:srgbClr val="41EDE9">
                    <a:alpha val="100000"/>
                  </a:srgbClr>
                </a:gs>
              </a:gsLst>
              <a:lin ang="5400000"/>
            </a:gradFill>
            <a:ln cap="sq">
              <a:noFill/>
              <a:prstDash val="solid"/>
              <a:miter/>
            </a:ln>
          </p:spPr>
          <p:txBody>
            <a:bodyPr/>
            <a:lstStyle/>
            <a:p>
              <a:endParaRPr lang="en-US" dirty="0"/>
            </a:p>
          </p:txBody>
        </p:sp>
        <p:sp>
          <p:nvSpPr>
            <p:cNvPr id="65" name="TextBox 65"/>
            <p:cNvSpPr txBox="1"/>
            <p:nvPr/>
          </p:nvSpPr>
          <p:spPr>
            <a:xfrm>
              <a:off x="0" y="-28575"/>
              <a:ext cx="495452" cy="286051"/>
            </a:xfrm>
            <a:prstGeom prst="rect">
              <a:avLst/>
            </a:prstGeom>
          </p:spPr>
          <p:txBody>
            <a:bodyPr lIns="20139" tIns="20139" rIns="20139" bIns="20139" rtlCol="0" anchor="ctr"/>
            <a:lstStyle/>
            <a:p>
              <a:pPr algn="ctr">
                <a:lnSpc>
                  <a:spcPts val="1109"/>
                </a:lnSpc>
              </a:pPr>
              <a:endParaRPr dirty="0"/>
            </a:p>
          </p:txBody>
        </p:sp>
      </p:grpSp>
      <p:sp>
        <p:nvSpPr>
          <p:cNvPr id="66" name="Freeform 66"/>
          <p:cNvSpPr/>
          <p:nvPr/>
        </p:nvSpPr>
        <p:spPr>
          <a:xfrm rot="-1018062">
            <a:off x="14364298" y="4749874"/>
            <a:ext cx="647837" cy="553900"/>
          </a:xfrm>
          <a:custGeom>
            <a:avLst/>
            <a:gdLst/>
            <a:ahLst/>
            <a:cxnLst/>
            <a:rect l="l" t="t" r="r" b="b"/>
            <a:pathLst>
              <a:path w="647837" h="553900">
                <a:moveTo>
                  <a:pt x="0" y="0"/>
                </a:moveTo>
                <a:lnTo>
                  <a:pt x="647836" y="0"/>
                </a:lnTo>
                <a:lnTo>
                  <a:pt x="647836" y="553901"/>
                </a:lnTo>
                <a:lnTo>
                  <a:pt x="0" y="5539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67" name="TextBox 67"/>
          <p:cNvSpPr txBox="1"/>
          <p:nvPr/>
        </p:nvSpPr>
        <p:spPr>
          <a:xfrm rot="105588">
            <a:off x="16878241" y="4423766"/>
            <a:ext cx="561762" cy="1039721"/>
          </a:xfrm>
          <a:prstGeom prst="rect">
            <a:avLst/>
          </a:prstGeom>
        </p:spPr>
        <p:txBody>
          <a:bodyPr lIns="0" tIns="0" rIns="0" bIns="0" rtlCol="0" anchor="t">
            <a:spAutoFit/>
          </a:bodyPr>
          <a:lstStyle/>
          <a:p>
            <a:pPr>
              <a:lnSpc>
                <a:spcPts val="8241"/>
              </a:lnSpc>
            </a:pPr>
            <a:r>
              <a:rPr lang="en-US" sz="5929" dirty="0">
                <a:solidFill>
                  <a:srgbClr val="000000"/>
                </a:solidFill>
                <a:latin typeface="Poppins"/>
              </a:rPr>
              <a:t>?</a:t>
            </a:r>
          </a:p>
        </p:txBody>
      </p:sp>
      <p:sp>
        <p:nvSpPr>
          <p:cNvPr id="68" name="TextBox 68"/>
          <p:cNvSpPr txBox="1"/>
          <p:nvPr/>
        </p:nvSpPr>
        <p:spPr>
          <a:xfrm>
            <a:off x="-272453" y="2352789"/>
            <a:ext cx="3778998" cy="2444318"/>
          </a:xfrm>
          <a:prstGeom prst="rect">
            <a:avLst/>
          </a:prstGeom>
        </p:spPr>
        <p:txBody>
          <a:bodyPr lIns="0" tIns="0" rIns="0" bIns="0" rtlCol="0" anchor="t">
            <a:spAutoFit/>
          </a:bodyPr>
          <a:lstStyle/>
          <a:p>
            <a:pPr algn="ctr">
              <a:lnSpc>
                <a:spcPts val="9398"/>
              </a:lnSpc>
            </a:pPr>
            <a:r>
              <a:rPr lang="en-US" sz="9398" dirty="0">
                <a:solidFill>
                  <a:srgbClr val="000000"/>
                </a:solidFill>
                <a:latin typeface="Bebas Neue Bold"/>
              </a:rPr>
              <a:t>VAWG  MODEL:</a:t>
            </a:r>
          </a:p>
        </p:txBody>
      </p:sp>
      <p:sp>
        <p:nvSpPr>
          <p:cNvPr id="70" name="TextBox 70"/>
          <p:cNvSpPr txBox="1"/>
          <p:nvPr/>
        </p:nvSpPr>
        <p:spPr>
          <a:xfrm>
            <a:off x="3730613" y="8937287"/>
            <a:ext cx="14158657" cy="971867"/>
          </a:xfrm>
          <a:prstGeom prst="rect">
            <a:avLst/>
          </a:prstGeom>
        </p:spPr>
        <p:txBody>
          <a:bodyPr wrap="square" lIns="0" tIns="0" rIns="0" bIns="0" rtlCol="0" anchor="t">
            <a:spAutoFit/>
          </a:bodyPr>
          <a:lstStyle/>
          <a:p>
            <a:pPr>
              <a:lnSpc>
                <a:spcPts val="3822"/>
              </a:lnSpc>
            </a:pPr>
            <a:r>
              <a:rPr lang="en-US" sz="2800" dirty="0">
                <a:solidFill>
                  <a:srgbClr val="000000"/>
                </a:solidFill>
                <a:latin typeface="Poppins"/>
              </a:rPr>
              <a:t>Presenting the facts in this way helps demonstrate that the sex trade is VAWG, Violence Against Women &amp; Girls – at its most extreme</a:t>
            </a:r>
          </a:p>
        </p:txBody>
      </p:sp>
      <p:sp>
        <p:nvSpPr>
          <p:cNvPr id="71" name="Freeform 24">
            <a:extLst>
              <a:ext uri="{FF2B5EF4-FFF2-40B4-BE49-F238E27FC236}">
                <a16:creationId xmlns:a16="http://schemas.microsoft.com/office/drawing/2014/main" id="{4D42BA08-AAD3-06F0-3479-332914C15365}"/>
              </a:ext>
            </a:extLst>
          </p:cNvPr>
          <p:cNvSpPr/>
          <p:nvPr/>
        </p:nvSpPr>
        <p:spPr>
          <a:xfrm>
            <a:off x="416242" y="70513"/>
            <a:ext cx="1058796" cy="1058796"/>
          </a:xfrm>
          <a:custGeom>
            <a:avLst/>
            <a:gdLst/>
            <a:ahLst/>
            <a:cxnLst/>
            <a:rect l="l" t="t" r="r" b="b"/>
            <a:pathLst>
              <a:path w="1058796" h="1058796">
                <a:moveTo>
                  <a:pt x="0" y="0"/>
                </a:moveTo>
                <a:lnTo>
                  <a:pt x="1058796" y="0"/>
                </a:lnTo>
                <a:lnTo>
                  <a:pt x="1058796" y="1058796"/>
                </a:lnTo>
                <a:lnTo>
                  <a:pt x="0" y="10587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56895" y="5375810"/>
            <a:ext cx="9745371" cy="789170"/>
            <a:chOff x="0" y="0"/>
            <a:chExt cx="3502295" cy="283612"/>
          </a:xfrm>
        </p:grpSpPr>
        <p:sp>
          <p:nvSpPr>
            <p:cNvPr id="3" name="Freeform 3"/>
            <p:cNvSpPr/>
            <p:nvPr/>
          </p:nvSpPr>
          <p:spPr>
            <a:xfrm>
              <a:off x="0" y="0"/>
              <a:ext cx="3502295" cy="283612"/>
            </a:xfrm>
            <a:custGeom>
              <a:avLst/>
              <a:gdLst/>
              <a:ahLst/>
              <a:cxnLst/>
              <a:rect l="l" t="t" r="r" b="b"/>
              <a:pathLst>
                <a:path w="3502295" h="283612">
                  <a:moveTo>
                    <a:pt x="3972" y="0"/>
                  </a:moveTo>
                  <a:lnTo>
                    <a:pt x="3498323" y="0"/>
                  </a:lnTo>
                  <a:cubicBezTo>
                    <a:pt x="3500517" y="0"/>
                    <a:pt x="3502295" y="1778"/>
                    <a:pt x="3502295" y="3972"/>
                  </a:cubicBezTo>
                  <a:lnTo>
                    <a:pt x="3502295" y="279640"/>
                  </a:lnTo>
                  <a:cubicBezTo>
                    <a:pt x="3502295" y="281834"/>
                    <a:pt x="3500517" y="283612"/>
                    <a:pt x="3498323" y="283612"/>
                  </a:cubicBezTo>
                  <a:lnTo>
                    <a:pt x="3972" y="283612"/>
                  </a:lnTo>
                  <a:cubicBezTo>
                    <a:pt x="1778" y="283612"/>
                    <a:pt x="0" y="281834"/>
                    <a:pt x="0" y="279640"/>
                  </a:cubicBezTo>
                  <a:lnTo>
                    <a:pt x="0" y="3972"/>
                  </a:lnTo>
                  <a:cubicBezTo>
                    <a:pt x="0" y="1778"/>
                    <a:pt x="1778" y="0"/>
                    <a:pt x="3972" y="0"/>
                  </a:cubicBezTo>
                  <a:close/>
                </a:path>
              </a:pathLst>
            </a:custGeom>
            <a:gradFill rotWithShape="1">
              <a:gsLst>
                <a:gs pos="0">
                  <a:srgbClr val="82F6F6">
                    <a:alpha val="100000"/>
                  </a:srgbClr>
                </a:gs>
                <a:gs pos="69000">
                  <a:srgbClr val="45F6F3">
                    <a:alpha val="100000"/>
                  </a:srgbClr>
                </a:gs>
                <a:gs pos="100000">
                  <a:srgbClr val="41EDE9">
                    <a:alpha val="100000"/>
                  </a:srgbClr>
                </a:gs>
              </a:gsLst>
              <a:lin ang="5400000"/>
            </a:gradFill>
            <a:ln cap="sq">
              <a:noFill/>
              <a:prstDash val="solid"/>
              <a:miter/>
            </a:ln>
          </p:spPr>
          <p:txBody>
            <a:bodyPr/>
            <a:lstStyle/>
            <a:p>
              <a:endParaRPr lang="en-US" dirty="0"/>
            </a:p>
          </p:txBody>
        </p:sp>
        <p:sp>
          <p:nvSpPr>
            <p:cNvPr id="4" name="TextBox 4"/>
            <p:cNvSpPr txBox="1"/>
            <p:nvPr/>
          </p:nvSpPr>
          <p:spPr>
            <a:xfrm>
              <a:off x="0" y="-28575"/>
              <a:ext cx="3502295" cy="312187"/>
            </a:xfrm>
            <a:prstGeom prst="rect">
              <a:avLst/>
            </a:prstGeom>
          </p:spPr>
          <p:txBody>
            <a:bodyPr lIns="20139" tIns="20139" rIns="20139" bIns="20139" rtlCol="0" anchor="ctr"/>
            <a:lstStyle/>
            <a:p>
              <a:pPr algn="ctr">
                <a:lnSpc>
                  <a:spcPts val="1109"/>
                </a:lnSpc>
              </a:pPr>
              <a:endParaRPr dirty="0"/>
            </a:p>
          </p:txBody>
        </p:sp>
      </p:grpSp>
      <p:grpSp>
        <p:nvGrpSpPr>
          <p:cNvPr id="5" name="Group 5"/>
          <p:cNvGrpSpPr/>
          <p:nvPr/>
        </p:nvGrpSpPr>
        <p:grpSpPr>
          <a:xfrm>
            <a:off x="14153315" y="5401178"/>
            <a:ext cx="1378627" cy="716444"/>
            <a:chOff x="0" y="0"/>
            <a:chExt cx="495452" cy="257476"/>
          </a:xfrm>
        </p:grpSpPr>
        <p:sp>
          <p:nvSpPr>
            <p:cNvPr id="6" name="Freeform 6"/>
            <p:cNvSpPr/>
            <p:nvPr/>
          </p:nvSpPr>
          <p:spPr>
            <a:xfrm>
              <a:off x="0" y="0"/>
              <a:ext cx="495452" cy="257476"/>
            </a:xfrm>
            <a:custGeom>
              <a:avLst/>
              <a:gdLst/>
              <a:ahLst/>
              <a:cxnLst/>
              <a:rect l="l" t="t" r="r" b="b"/>
              <a:pathLst>
                <a:path w="495452" h="257476">
                  <a:moveTo>
                    <a:pt x="28078" y="0"/>
                  </a:moveTo>
                  <a:lnTo>
                    <a:pt x="467373" y="0"/>
                  </a:lnTo>
                  <a:cubicBezTo>
                    <a:pt x="474820" y="0"/>
                    <a:pt x="481962" y="2958"/>
                    <a:pt x="487228" y="8224"/>
                  </a:cubicBezTo>
                  <a:cubicBezTo>
                    <a:pt x="492493" y="13490"/>
                    <a:pt x="495452" y="20632"/>
                    <a:pt x="495452" y="28078"/>
                  </a:cubicBezTo>
                  <a:lnTo>
                    <a:pt x="495452" y="229397"/>
                  </a:lnTo>
                  <a:cubicBezTo>
                    <a:pt x="495452" y="244905"/>
                    <a:pt x="482880" y="257476"/>
                    <a:pt x="467373" y="257476"/>
                  </a:cubicBezTo>
                  <a:lnTo>
                    <a:pt x="28078" y="257476"/>
                  </a:lnTo>
                  <a:cubicBezTo>
                    <a:pt x="20632" y="257476"/>
                    <a:pt x="13490" y="254518"/>
                    <a:pt x="8224" y="249252"/>
                  </a:cubicBezTo>
                  <a:cubicBezTo>
                    <a:pt x="2958" y="243986"/>
                    <a:pt x="0" y="236844"/>
                    <a:pt x="0" y="229397"/>
                  </a:cubicBezTo>
                  <a:lnTo>
                    <a:pt x="0" y="28078"/>
                  </a:lnTo>
                  <a:cubicBezTo>
                    <a:pt x="0" y="20632"/>
                    <a:pt x="2958" y="13490"/>
                    <a:pt x="8224" y="8224"/>
                  </a:cubicBezTo>
                  <a:cubicBezTo>
                    <a:pt x="13490" y="2958"/>
                    <a:pt x="20632" y="0"/>
                    <a:pt x="28078" y="0"/>
                  </a:cubicBezTo>
                  <a:close/>
                </a:path>
              </a:pathLst>
            </a:custGeom>
            <a:gradFill rotWithShape="1">
              <a:gsLst>
                <a:gs pos="0">
                  <a:srgbClr val="82F6F6">
                    <a:alpha val="100000"/>
                  </a:srgbClr>
                </a:gs>
                <a:gs pos="69000">
                  <a:srgbClr val="45F6F3">
                    <a:alpha val="100000"/>
                  </a:srgbClr>
                </a:gs>
                <a:gs pos="100000">
                  <a:srgbClr val="41EDE9">
                    <a:alpha val="100000"/>
                  </a:srgbClr>
                </a:gs>
              </a:gsLst>
              <a:lin ang="5400000"/>
            </a:gradFill>
            <a:ln cap="sq">
              <a:noFill/>
              <a:prstDash val="solid"/>
              <a:miter/>
            </a:ln>
          </p:spPr>
          <p:txBody>
            <a:bodyPr/>
            <a:lstStyle/>
            <a:p>
              <a:endParaRPr lang="en-US" dirty="0"/>
            </a:p>
          </p:txBody>
        </p:sp>
        <p:sp>
          <p:nvSpPr>
            <p:cNvPr id="7" name="TextBox 7"/>
            <p:cNvSpPr txBox="1"/>
            <p:nvPr/>
          </p:nvSpPr>
          <p:spPr>
            <a:xfrm>
              <a:off x="0" y="-28575"/>
              <a:ext cx="495452" cy="286051"/>
            </a:xfrm>
            <a:prstGeom prst="rect">
              <a:avLst/>
            </a:prstGeom>
          </p:spPr>
          <p:txBody>
            <a:bodyPr lIns="20139" tIns="20139" rIns="20139" bIns="20139" rtlCol="0" anchor="ctr"/>
            <a:lstStyle/>
            <a:p>
              <a:pPr algn="ctr">
                <a:lnSpc>
                  <a:spcPts val="1109"/>
                </a:lnSpc>
              </a:pPr>
              <a:endParaRPr dirty="0"/>
            </a:p>
          </p:txBody>
        </p:sp>
      </p:grpSp>
      <p:grpSp>
        <p:nvGrpSpPr>
          <p:cNvPr id="8" name="Group 8"/>
          <p:cNvGrpSpPr/>
          <p:nvPr/>
        </p:nvGrpSpPr>
        <p:grpSpPr>
          <a:xfrm>
            <a:off x="16428214" y="5401178"/>
            <a:ext cx="1378627" cy="716444"/>
            <a:chOff x="0" y="0"/>
            <a:chExt cx="495452" cy="257476"/>
          </a:xfrm>
        </p:grpSpPr>
        <p:sp>
          <p:nvSpPr>
            <p:cNvPr id="9" name="Freeform 9"/>
            <p:cNvSpPr/>
            <p:nvPr/>
          </p:nvSpPr>
          <p:spPr>
            <a:xfrm>
              <a:off x="0" y="0"/>
              <a:ext cx="495452" cy="257476"/>
            </a:xfrm>
            <a:custGeom>
              <a:avLst/>
              <a:gdLst/>
              <a:ahLst/>
              <a:cxnLst/>
              <a:rect l="l" t="t" r="r" b="b"/>
              <a:pathLst>
                <a:path w="495452" h="257476">
                  <a:moveTo>
                    <a:pt x="28078" y="0"/>
                  </a:moveTo>
                  <a:lnTo>
                    <a:pt x="467373" y="0"/>
                  </a:lnTo>
                  <a:cubicBezTo>
                    <a:pt x="474820" y="0"/>
                    <a:pt x="481962" y="2958"/>
                    <a:pt x="487228" y="8224"/>
                  </a:cubicBezTo>
                  <a:cubicBezTo>
                    <a:pt x="492493" y="13490"/>
                    <a:pt x="495452" y="20632"/>
                    <a:pt x="495452" y="28078"/>
                  </a:cubicBezTo>
                  <a:lnTo>
                    <a:pt x="495452" y="229397"/>
                  </a:lnTo>
                  <a:cubicBezTo>
                    <a:pt x="495452" y="244905"/>
                    <a:pt x="482880" y="257476"/>
                    <a:pt x="467373" y="257476"/>
                  </a:cubicBezTo>
                  <a:lnTo>
                    <a:pt x="28078" y="257476"/>
                  </a:lnTo>
                  <a:cubicBezTo>
                    <a:pt x="20632" y="257476"/>
                    <a:pt x="13490" y="254518"/>
                    <a:pt x="8224" y="249252"/>
                  </a:cubicBezTo>
                  <a:cubicBezTo>
                    <a:pt x="2958" y="243986"/>
                    <a:pt x="0" y="236844"/>
                    <a:pt x="0" y="229397"/>
                  </a:cubicBezTo>
                  <a:lnTo>
                    <a:pt x="0" y="28078"/>
                  </a:lnTo>
                  <a:cubicBezTo>
                    <a:pt x="0" y="20632"/>
                    <a:pt x="2958" y="13490"/>
                    <a:pt x="8224" y="8224"/>
                  </a:cubicBezTo>
                  <a:cubicBezTo>
                    <a:pt x="13490" y="2958"/>
                    <a:pt x="20632" y="0"/>
                    <a:pt x="28078" y="0"/>
                  </a:cubicBezTo>
                  <a:close/>
                </a:path>
              </a:pathLst>
            </a:custGeom>
            <a:gradFill rotWithShape="1">
              <a:gsLst>
                <a:gs pos="0">
                  <a:srgbClr val="82F6F6">
                    <a:alpha val="100000"/>
                  </a:srgbClr>
                </a:gs>
                <a:gs pos="69000">
                  <a:srgbClr val="45F6F3">
                    <a:alpha val="100000"/>
                  </a:srgbClr>
                </a:gs>
                <a:gs pos="100000">
                  <a:srgbClr val="41EDE9">
                    <a:alpha val="100000"/>
                  </a:srgbClr>
                </a:gs>
              </a:gsLst>
              <a:lin ang="5400000"/>
            </a:gradFill>
            <a:ln cap="sq">
              <a:noFill/>
              <a:prstDash val="solid"/>
              <a:miter/>
            </a:ln>
          </p:spPr>
          <p:txBody>
            <a:bodyPr/>
            <a:lstStyle/>
            <a:p>
              <a:endParaRPr lang="en-US" dirty="0"/>
            </a:p>
          </p:txBody>
        </p:sp>
        <p:sp>
          <p:nvSpPr>
            <p:cNvPr id="10" name="TextBox 10"/>
            <p:cNvSpPr txBox="1"/>
            <p:nvPr/>
          </p:nvSpPr>
          <p:spPr>
            <a:xfrm>
              <a:off x="0" y="-28575"/>
              <a:ext cx="495452" cy="286051"/>
            </a:xfrm>
            <a:prstGeom prst="rect">
              <a:avLst/>
            </a:prstGeom>
          </p:spPr>
          <p:txBody>
            <a:bodyPr lIns="20139" tIns="20139" rIns="20139" bIns="20139" rtlCol="0" anchor="ctr"/>
            <a:lstStyle/>
            <a:p>
              <a:pPr algn="ctr">
                <a:lnSpc>
                  <a:spcPts val="1109"/>
                </a:lnSpc>
              </a:pPr>
              <a:endParaRPr dirty="0"/>
            </a:p>
          </p:txBody>
        </p:sp>
      </p:grpSp>
      <p:grpSp>
        <p:nvGrpSpPr>
          <p:cNvPr id="11" name="Group 11"/>
          <p:cNvGrpSpPr/>
          <p:nvPr/>
        </p:nvGrpSpPr>
        <p:grpSpPr>
          <a:xfrm>
            <a:off x="4156895" y="6472704"/>
            <a:ext cx="9745371" cy="767933"/>
            <a:chOff x="0" y="0"/>
            <a:chExt cx="3502295" cy="275980"/>
          </a:xfrm>
        </p:grpSpPr>
        <p:sp>
          <p:nvSpPr>
            <p:cNvPr id="12" name="Freeform 12"/>
            <p:cNvSpPr/>
            <p:nvPr/>
          </p:nvSpPr>
          <p:spPr>
            <a:xfrm>
              <a:off x="0" y="0"/>
              <a:ext cx="3502295" cy="275980"/>
            </a:xfrm>
            <a:custGeom>
              <a:avLst/>
              <a:gdLst/>
              <a:ahLst/>
              <a:cxnLst/>
              <a:rect l="l" t="t" r="r" b="b"/>
              <a:pathLst>
                <a:path w="3502295" h="275980">
                  <a:moveTo>
                    <a:pt x="4767" y="0"/>
                  </a:moveTo>
                  <a:lnTo>
                    <a:pt x="3497528" y="0"/>
                  </a:lnTo>
                  <a:cubicBezTo>
                    <a:pt x="3500161" y="0"/>
                    <a:pt x="3502295" y="2134"/>
                    <a:pt x="3502295" y="4767"/>
                  </a:cubicBezTo>
                  <a:lnTo>
                    <a:pt x="3502295" y="271214"/>
                  </a:lnTo>
                  <a:cubicBezTo>
                    <a:pt x="3502295" y="272478"/>
                    <a:pt x="3501792" y="273690"/>
                    <a:pt x="3500899" y="274584"/>
                  </a:cubicBezTo>
                  <a:cubicBezTo>
                    <a:pt x="3500005" y="275478"/>
                    <a:pt x="3498792" y="275980"/>
                    <a:pt x="3497528" y="275980"/>
                  </a:cubicBezTo>
                  <a:lnTo>
                    <a:pt x="4767" y="275980"/>
                  </a:lnTo>
                  <a:cubicBezTo>
                    <a:pt x="3502" y="275980"/>
                    <a:pt x="2290" y="275478"/>
                    <a:pt x="1396" y="274584"/>
                  </a:cubicBezTo>
                  <a:cubicBezTo>
                    <a:pt x="502" y="273690"/>
                    <a:pt x="0" y="272478"/>
                    <a:pt x="0" y="271214"/>
                  </a:cubicBezTo>
                  <a:lnTo>
                    <a:pt x="0" y="4767"/>
                  </a:lnTo>
                  <a:cubicBezTo>
                    <a:pt x="0" y="3502"/>
                    <a:pt x="502" y="2290"/>
                    <a:pt x="1396" y="1396"/>
                  </a:cubicBezTo>
                  <a:cubicBezTo>
                    <a:pt x="2290" y="502"/>
                    <a:pt x="3502" y="0"/>
                    <a:pt x="4767" y="0"/>
                  </a:cubicBezTo>
                  <a:close/>
                </a:path>
              </a:pathLst>
            </a:custGeom>
            <a:solidFill>
              <a:srgbClr val="FFDE59"/>
            </a:solidFill>
            <a:ln cap="sq">
              <a:noFill/>
              <a:prstDash val="solid"/>
              <a:miter/>
            </a:ln>
          </p:spPr>
          <p:txBody>
            <a:bodyPr/>
            <a:lstStyle/>
            <a:p>
              <a:endParaRPr lang="en-US" dirty="0"/>
            </a:p>
          </p:txBody>
        </p:sp>
        <p:sp>
          <p:nvSpPr>
            <p:cNvPr id="13" name="TextBox 13"/>
            <p:cNvSpPr txBox="1"/>
            <p:nvPr/>
          </p:nvSpPr>
          <p:spPr>
            <a:xfrm>
              <a:off x="0" y="-28575"/>
              <a:ext cx="3502295" cy="304555"/>
            </a:xfrm>
            <a:prstGeom prst="rect">
              <a:avLst/>
            </a:prstGeom>
          </p:spPr>
          <p:txBody>
            <a:bodyPr lIns="20139" tIns="20139" rIns="20139" bIns="20139" rtlCol="0" anchor="ctr"/>
            <a:lstStyle/>
            <a:p>
              <a:pPr algn="ctr">
                <a:lnSpc>
                  <a:spcPts val="1109"/>
                </a:lnSpc>
              </a:pPr>
              <a:endParaRPr dirty="0"/>
            </a:p>
          </p:txBody>
        </p:sp>
      </p:grpSp>
      <p:grpSp>
        <p:nvGrpSpPr>
          <p:cNvPr id="14" name="Group 14"/>
          <p:cNvGrpSpPr/>
          <p:nvPr/>
        </p:nvGrpSpPr>
        <p:grpSpPr>
          <a:xfrm>
            <a:off x="14118735" y="6463710"/>
            <a:ext cx="1378627" cy="716444"/>
            <a:chOff x="0" y="0"/>
            <a:chExt cx="495452" cy="257476"/>
          </a:xfrm>
        </p:grpSpPr>
        <p:sp>
          <p:nvSpPr>
            <p:cNvPr id="15" name="Freeform 15"/>
            <p:cNvSpPr/>
            <p:nvPr/>
          </p:nvSpPr>
          <p:spPr>
            <a:xfrm>
              <a:off x="0" y="0"/>
              <a:ext cx="495452" cy="257476"/>
            </a:xfrm>
            <a:custGeom>
              <a:avLst/>
              <a:gdLst/>
              <a:ahLst/>
              <a:cxnLst/>
              <a:rect l="l" t="t" r="r" b="b"/>
              <a:pathLst>
                <a:path w="495452" h="257476">
                  <a:moveTo>
                    <a:pt x="33694" y="0"/>
                  </a:moveTo>
                  <a:lnTo>
                    <a:pt x="461758" y="0"/>
                  </a:lnTo>
                  <a:cubicBezTo>
                    <a:pt x="470694" y="0"/>
                    <a:pt x="479264" y="3550"/>
                    <a:pt x="485583" y="9869"/>
                  </a:cubicBezTo>
                  <a:cubicBezTo>
                    <a:pt x="491902" y="16188"/>
                    <a:pt x="495452" y="24758"/>
                    <a:pt x="495452" y="33694"/>
                  </a:cubicBezTo>
                  <a:lnTo>
                    <a:pt x="495452" y="223782"/>
                  </a:lnTo>
                  <a:cubicBezTo>
                    <a:pt x="495452" y="242390"/>
                    <a:pt x="480366" y="257476"/>
                    <a:pt x="461758" y="257476"/>
                  </a:cubicBezTo>
                  <a:lnTo>
                    <a:pt x="33694" y="257476"/>
                  </a:lnTo>
                  <a:cubicBezTo>
                    <a:pt x="15085" y="257476"/>
                    <a:pt x="0" y="242390"/>
                    <a:pt x="0" y="223782"/>
                  </a:cubicBezTo>
                  <a:lnTo>
                    <a:pt x="0" y="33694"/>
                  </a:lnTo>
                  <a:cubicBezTo>
                    <a:pt x="0" y="15085"/>
                    <a:pt x="15085" y="0"/>
                    <a:pt x="33694" y="0"/>
                  </a:cubicBezTo>
                  <a:close/>
                </a:path>
              </a:pathLst>
            </a:custGeom>
            <a:solidFill>
              <a:srgbClr val="FFDE59"/>
            </a:solidFill>
            <a:ln cap="sq">
              <a:noFill/>
              <a:prstDash val="solid"/>
              <a:miter/>
            </a:ln>
          </p:spPr>
          <p:txBody>
            <a:bodyPr/>
            <a:lstStyle/>
            <a:p>
              <a:endParaRPr lang="en-US" dirty="0"/>
            </a:p>
          </p:txBody>
        </p:sp>
        <p:sp>
          <p:nvSpPr>
            <p:cNvPr id="16" name="TextBox 16"/>
            <p:cNvSpPr txBox="1"/>
            <p:nvPr/>
          </p:nvSpPr>
          <p:spPr>
            <a:xfrm>
              <a:off x="0" y="-28575"/>
              <a:ext cx="495452" cy="286051"/>
            </a:xfrm>
            <a:prstGeom prst="rect">
              <a:avLst/>
            </a:prstGeom>
          </p:spPr>
          <p:txBody>
            <a:bodyPr lIns="20139" tIns="20139" rIns="20139" bIns="20139" rtlCol="0" anchor="ctr"/>
            <a:lstStyle/>
            <a:p>
              <a:pPr algn="ctr">
                <a:lnSpc>
                  <a:spcPts val="1109"/>
                </a:lnSpc>
              </a:pPr>
              <a:endParaRPr dirty="0"/>
            </a:p>
          </p:txBody>
        </p:sp>
      </p:grpSp>
      <p:grpSp>
        <p:nvGrpSpPr>
          <p:cNvPr id="17" name="Group 17"/>
          <p:cNvGrpSpPr/>
          <p:nvPr/>
        </p:nvGrpSpPr>
        <p:grpSpPr>
          <a:xfrm>
            <a:off x="16393633" y="6463710"/>
            <a:ext cx="1378627" cy="716444"/>
            <a:chOff x="0" y="0"/>
            <a:chExt cx="495452" cy="257476"/>
          </a:xfrm>
        </p:grpSpPr>
        <p:sp>
          <p:nvSpPr>
            <p:cNvPr id="18" name="Freeform 18"/>
            <p:cNvSpPr/>
            <p:nvPr/>
          </p:nvSpPr>
          <p:spPr>
            <a:xfrm>
              <a:off x="0" y="0"/>
              <a:ext cx="495452" cy="257476"/>
            </a:xfrm>
            <a:custGeom>
              <a:avLst/>
              <a:gdLst/>
              <a:ahLst/>
              <a:cxnLst/>
              <a:rect l="l" t="t" r="r" b="b"/>
              <a:pathLst>
                <a:path w="495452" h="257476">
                  <a:moveTo>
                    <a:pt x="33694" y="0"/>
                  </a:moveTo>
                  <a:lnTo>
                    <a:pt x="461758" y="0"/>
                  </a:lnTo>
                  <a:cubicBezTo>
                    <a:pt x="470694" y="0"/>
                    <a:pt x="479264" y="3550"/>
                    <a:pt x="485583" y="9869"/>
                  </a:cubicBezTo>
                  <a:cubicBezTo>
                    <a:pt x="491902" y="16188"/>
                    <a:pt x="495452" y="24758"/>
                    <a:pt x="495452" y="33694"/>
                  </a:cubicBezTo>
                  <a:lnTo>
                    <a:pt x="495452" y="223782"/>
                  </a:lnTo>
                  <a:cubicBezTo>
                    <a:pt x="495452" y="242390"/>
                    <a:pt x="480366" y="257476"/>
                    <a:pt x="461758" y="257476"/>
                  </a:cubicBezTo>
                  <a:lnTo>
                    <a:pt x="33694" y="257476"/>
                  </a:lnTo>
                  <a:cubicBezTo>
                    <a:pt x="15085" y="257476"/>
                    <a:pt x="0" y="242390"/>
                    <a:pt x="0" y="223782"/>
                  </a:cubicBezTo>
                  <a:lnTo>
                    <a:pt x="0" y="33694"/>
                  </a:lnTo>
                  <a:cubicBezTo>
                    <a:pt x="0" y="15085"/>
                    <a:pt x="15085" y="0"/>
                    <a:pt x="33694" y="0"/>
                  </a:cubicBezTo>
                  <a:close/>
                </a:path>
              </a:pathLst>
            </a:custGeom>
            <a:solidFill>
              <a:srgbClr val="FFDE59"/>
            </a:solidFill>
            <a:ln cap="sq">
              <a:noFill/>
              <a:prstDash val="solid"/>
              <a:miter/>
            </a:ln>
          </p:spPr>
          <p:txBody>
            <a:bodyPr/>
            <a:lstStyle/>
            <a:p>
              <a:endParaRPr lang="en-US" dirty="0"/>
            </a:p>
          </p:txBody>
        </p:sp>
        <p:sp>
          <p:nvSpPr>
            <p:cNvPr id="19" name="TextBox 19"/>
            <p:cNvSpPr txBox="1"/>
            <p:nvPr/>
          </p:nvSpPr>
          <p:spPr>
            <a:xfrm>
              <a:off x="0" y="-28575"/>
              <a:ext cx="495452" cy="286051"/>
            </a:xfrm>
            <a:prstGeom prst="rect">
              <a:avLst/>
            </a:prstGeom>
          </p:spPr>
          <p:txBody>
            <a:bodyPr lIns="20139" tIns="20139" rIns="20139" bIns="20139" rtlCol="0" anchor="ctr"/>
            <a:lstStyle/>
            <a:p>
              <a:pPr algn="ctr">
                <a:lnSpc>
                  <a:spcPts val="1109"/>
                </a:lnSpc>
              </a:pPr>
              <a:endParaRPr dirty="0"/>
            </a:p>
          </p:txBody>
        </p:sp>
      </p:grpSp>
      <p:grpSp>
        <p:nvGrpSpPr>
          <p:cNvPr id="20" name="Group 20"/>
          <p:cNvGrpSpPr/>
          <p:nvPr/>
        </p:nvGrpSpPr>
        <p:grpSpPr>
          <a:xfrm>
            <a:off x="4169388" y="1288739"/>
            <a:ext cx="9720386" cy="776456"/>
            <a:chOff x="0" y="0"/>
            <a:chExt cx="3493316" cy="279043"/>
          </a:xfrm>
        </p:grpSpPr>
        <p:sp>
          <p:nvSpPr>
            <p:cNvPr id="21" name="Freeform 21"/>
            <p:cNvSpPr/>
            <p:nvPr/>
          </p:nvSpPr>
          <p:spPr>
            <a:xfrm>
              <a:off x="0" y="0"/>
              <a:ext cx="3493315" cy="279043"/>
            </a:xfrm>
            <a:custGeom>
              <a:avLst/>
              <a:gdLst/>
              <a:ahLst/>
              <a:cxnLst/>
              <a:rect l="l" t="t" r="r" b="b"/>
              <a:pathLst>
                <a:path w="3493315" h="279043">
                  <a:moveTo>
                    <a:pt x="3982" y="0"/>
                  </a:moveTo>
                  <a:lnTo>
                    <a:pt x="3489333" y="0"/>
                  </a:lnTo>
                  <a:cubicBezTo>
                    <a:pt x="3491533" y="0"/>
                    <a:pt x="3493315" y="1783"/>
                    <a:pt x="3493315" y="3982"/>
                  </a:cubicBezTo>
                  <a:lnTo>
                    <a:pt x="3493315" y="275061"/>
                  </a:lnTo>
                  <a:cubicBezTo>
                    <a:pt x="3493315" y="276117"/>
                    <a:pt x="3492896" y="277130"/>
                    <a:pt x="3492149" y="277877"/>
                  </a:cubicBezTo>
                  <a:cubicBezTo>
                    <a:pt x="3491402" y="278623"/>
                    <a:pt x="3490389" y="279043"/>
                    <a:pt x="3489333" y="279043"/>
                  </a:cubicBezTo>
                  <a:lnTo>
                    <a:pt x="3982" y="279043"/>
                  </a:lnTo>
                  <a:cubicBezTo>
                    <a:pt x="2926" y="279043"/>
                    <a:pt x="1913" y="278623"/>
                    <a:pt x="1166" y="277877"/>
                  </a:cubicBezTo>
                  <a:cubicBezTo>
                    <a:pt x="420" y="277130"/>
                    <a:pt x="0" y="276117"/>
                    <a:pt x="0" y="275061"/>
                  </a:cubicBezTo>
                  <a:lnTo>
                    <a:pt x="0" y="3982"/>
                  </a:lnTo>
                  <a:cubicBezTo>
                    <a:pt x="0" y="2926"/>
                    <a:pt x="420" y="1913"/>
                    <a:pt x="1166" y="1166"/>
                  </a:cubicBezTo>
                  <a:cubicBezTo>
                    <a:pt x="1913" y="420"/>
                    <a:pt x="2926" y="0"/>
                    <a:pt x="3982" y="0"/>
                  </a:cubicBezTo>
                  <a:close/>
                </a:path>
              </a:pathLst>
            </a:custGeom>
            <a:solidFill>
              <a:srgbClr val="FF66C4"/>
            </a:solidFill>
            <a:ln cap="sq">
              <a:noFill/>
              <a:prstDash val="solid"/>
              <a:miter/>
            </a:ln>
          </p:spPr>
          <p:txBody>
            <a:bodyPr/>
            <a:lstStyle/>
            <a:p>
              <a:endParaRPr lang="en-US" dirty="0"/>
            </a:p>
          </p:txBody>
        </p:sp>
        <p:sp>
          <p:nvSpPr>
            <p:cNvPr id="22" name="TextBox 22"/>
            <p:cNvSpPr txBox="1"/>
            <p:nvPr/>
          </p:nvSpPr>
          <p:spPr>
            <a:xfrm>
              <a:off x="0" y="-28575"/>
              <a:ext cx="3493316" cy="307618"/>
            </a:xfrm>
            <a:prstGeom prst="rect">
              <a:avLst/>
            </a:prstGeom>
          </p:spPr>
          <p:txBody>
            <a:bodyPr lIns="20139" tIns="20139" rIns="20139" bIns="20139" rtlCol="0" anchor="ctr"/>
            <a:lstStyle/>
            <a:p>
              <a:pPr algn="ctr">
                <a:lnSpc>
                  <a:spcPts val="1109"/>
                </a:lnSpc>
              </a:pPr>
              <a:endParaRPr dirty="0"/>
            </a:p>
          </p:txBody>
        </p:sp>
      </p:grpSp>
      <p:grpSp>
        <p:nvGrpSpPr>
          <p:cNvPr id="23" name="Group 23"/>
          <p:cNvGrpSpPr/>
          <p:nvPr/>
        </p:nvGrpSpPr>
        <p:grpSpPr>
          <a:xfrm>
            <a:off x="14164842" y="1288739"/>
            <a:ext cx="1378627" cy="716444"/>
            <a:chOff x="0" y="0"/>
            <a:chExt cx="495452" cy="257476"/>
          </a:xfrm>
        </p:grpSpPr>
        <p:sp>
          <p:nvSpPr>
            <p:cNvPr id="24" name="Freeform 24"/>
            <p:cNvSpPr/>
            <p:nvPr/>
          </p:nvSpPr>
          <p:spPr>
            <a:xfrm>
              <a:off x="0" y="0"/>
              <a:ext cx="495452" cy="257476"/>
            </a:xfrm>
            <a:custGeom>
              <a:avLst/>
              <a:gdLst/>
              <a:ahLst/>
              <a:cxnLst/>
              <a:rect l="l" t="t" r="r" b="b"/>
              <a:pathLst>
                <a:path w="495452" h="257476">
                  <a:moveTo>
                    <a:pt x="28078" y="0"/>
                  </a:moveTo>
                  <a:lnTo>
                    <a:pt x="467373" y="0"/>
                  </a:lnTo>
                  <a:cubicBezTo>
                    <a:pt x="474820" y="0"/>
                    <a:pt x="481962" y="2958"/>
                    <a:pt x="487228" y="8224"/>
                  </a:cubicBezTo>
                  <a:cubicBezTo>
                    <a:pt x="492493" y="13490"/>
                    <a:pt x="495452" y="20632"/>
                    <a:pt x="495452" y="28078"/>
                  </a:cubicBezTo>
                  <a:lnTo>
                    <a:pt x="495452" y="229397"/>
                  </a:lnTo>
                  <a:cubicBezTo>
                    <a:pt x="495452" y="244905"/>
                    <a:pt x="482880" y="257476"/>
                    <a:pt x="467373" y="257476"/>
                  </a:cubicBezTo>
                  <a:lnTo>
                    <a:pt x="28078" y="257476"/>
                  </a:lnTo>
                  <a:cubicBezTo>
                    <a:pt x="20632" y="257476"/>
                    <a:pt x="13490" y="254518"/>
                    <a:pt x="8224" y="249252"/>
                  </a:cubicBezTo>
                  <a:cubicBezTo>
                    <a:pt x="2958" y="243986"/>
                    <a:pt x="0" y="236844"/>
                    <a:pt x="0" y="229397"/>
                  </a:cubicBezTo>
                  <a:lnTo>
                    <a:pt x="0" y="28078"/>
                  </a:lnTo>
                  <a:cubicBezTo>
                    <a:pt x="0" y="20632"/>
                    <a:pt x="2958" y="13490"/>
                    <a:pt x="8224" y="8224"/>
                  </a:cubicBezTo>
                  <a:cubicBezTo>
                    <a:pt x="13490" y="2958"/>
                    <a:pt x="20632" y="0"/>
                    <a:pt x="28078" y="0"/>
                  </a:cubicBezTo>
                  <a:close/>
                </a:path>
              </a:pathLst>
            </a:custGeom>
            <a:solidFill>
              <a:srgbClr val="FF66C4"/>
            </a:solidFill>
            <a:ln cap="sq">
              <a:noFill/>
              <a:prstDash val="solid"/>
              <a:miter/>
            </a:ln>
          </p:spPr>
          <p:txBody>
            <a:bodyPr/>
            <a:lstStyle/>
            <a:p>
              <a:endParaRPr lang="en-US" dirty="0"/>
            </a:p>
          </p:txBody>
        </p:sp>
        <p:sp>
          <p:nvSpPr>
            <p:cNvPr id="25" name="TextBox 25"/>
            <p:cNvSpPr txBox="1"/>
            <p:nvPr/>
          </p:nvSpPr>
          <p:spPr>
            <a:xfrm>
              <a:off x="0" y="-28575"/>
              <a:ext cx="495452" cy="286051"/>
            </a:xfrm>
            <a:prstGeom prst="rect">
              <a:avLst/>
            </a:prstGeom>
          </p:spPr>
          <p:txBody>
            <a:bodyPr lIns="20139" tIns="20139" rIns="20139" bIns="20139" rtlCol="0" anchor="ctr"/>
            <a:lstStyle/>
            <a:p>
              <a:pPr algn="ctr">
                <a:lnSpc>
                  <a:spcPts val="1109"/>
                </a:lnSpc>
              </a:pPr>
              <a:endParaRPr dirty="0"/>
            </a:p>
          </p:txBody>
        </p:sp>
      </p:grpSp>
      <p:grpSp>
        <p:nvGrpSpPr>
          <p:cNvPr id="26" name="Group 26"/>
          <p:cNvGrpSpPr/>
          <p:nvPr/>
        </p:nvGrpSpPr>
        <p:grpSpPr>
          <a:xfrm>
            <a:off x="16439741" y="1288739"/>
            <a:ext cx="1378627" cy="716444"/>
            <a:chOff x="0" y="0"/>
            <a:chExt cx="495452" cy="257476"/>
          </a:xfrm>
        </p:grpSpPr>
        <p:sp>
          <p:nvSpPr>
            <p:cNvPr id="27" name="Freeform 27"/>
            <p:cNvSpPr/>
            <p:nvPr/>
          </p:nvSpPr>
          <p:spPr>
            <a:xfrm>
              <a:off x="0" y="0"/>
              <a:ext cx="495452" cy="257476"/>
            </a:xfrm>
            <a:custGeom>
              <a:avLst/>
              <a:gdLst/>
              <a:ahLst/>
              <a:cxnLst/>
              <a:rect l="l" t="t" r="r" b="b"/>
              <a:pathLst>
                <a:path w="495452" h="257476">
                  <a:moveTo>
                    <a:pt x="28078" y="0"/>
                  </a:moveTo>
                  <a:lnTo>
                    <a:pt x="467373" y="0"/>
                  </a:lnTo>
                  <a:cubicBezTo>
                    <a:pt x="474820" y="0"/>
                    <a:pt x="481962" y="2958"/>
                    <a:pt x="487228" y="8224"/>
                  </a:cubicBezTo>
                  <a:cubicBezTo>
                    <a:pt x="492493" y="13490"/>
                    <a:pt x="495452" y="20632"/>
                    <a:pt x="495452" y="28078"/>
                  </a:cubicBezTo>
                  <a:lnTo>
                    <a:pt x="495452" y="229397"/>
                  </a:lnTo>
                  <a:cubicBezTo>
                    <a:pt x="495452" y="244905"/>
                    <a:pt x="482880" y="257476"/>
                    <a:pt x="467373" y="257476"/>
                  </a:cubicBezTo>
                  <a:lnTo>
                    <a:pt x="28078" y="257476"/>
                  </a:lnTo>
                  <a:cubicBezTo>
                    <a:pt x="20632" y="257476"/>
                    <a:pt x="13490" y="254518"/>
                    <a:pt x="8224" y="249252"/>
                  </a:cubicBezTo>
                  <a:cubicBezTo>
                    <a:pt x="2958" y="243986"/>
                    <a:pt x="0" y="236844"/>
                    <a:pt x="0" y="229397"/>
                  </a:cubicBezTo>
                  <a:lnTo>
                    <a:pt x="0" y="28078"/>
                  </a:lnTo>
                  <a:cubicBezTo>
                    <a:pt x="0" y="20632"/>
                    <a:pt x="2958" y="13490"/>
                    <a:pt x="8224" y="8224"/>
                  </a:cubicBezTo>
                  <a:cubicBezTo>
                    <a:pt x="13490" y="2958"/>
                    <a:pt x="20632" y="0"/>
                    <a:pt x="28078" y="0"/>
                  </a:cubicBezTo>
                  <a:close/>
                </a:path>
              </a:pathLst>
            </a:custGeom>
            <a:solidFill>
              <a:srgbClr val="FF66C4"/>
            </a:solidFill>
            <a:ln cap="sq">
              <a:noFill/>
              <a:prstDash val="solid"/>
              <a:miter/>
            </a:ln>
          </p:spPr>
          <p:txBody>
            <a:bodyPr/>
            <a:lstStyle/>
            <a:p>
              <a:endParaRPr lang="en-US" dirty="0"/>
            </a:p>
          </p:txBody>
        </p:sp>
        <p:sp>
          <p:nvSpPr>
            <p:cNvPr id="28" name="TextBox 28"/>
            <p:cNvSpPr txBox="1"/>
            <p:nvPr/>
          </p:nvSpPr>
          <p:spPr>
            <a:xfrm>
              <a:off x="0" y="-28575"/>
              <a:ext cx="495452" cy="286051"/>
            </a:xfrm>
            <a:prstGeom prst="rect">
              <a:avLst/>
            </a:prstGeom>
          </p:spPr>
          <p:txBody>
            <a:bodyPr lIns="20139" tIns="20139" rIns="20139" bIns="20139" rtlCol="0" anchor="ctr"/>
            <a:lstStyle/>
            <a:p>
              <a:pPr algn="ctr">
                <a:lnSpc>
                  <a:spcPts val="1109"/>
                </a:lnSpc>
              </a:pPr>
              <a:endParaRPr dirty="0"/>
            </a:p>
          </p:txBody>
        </p:sp>
      </p:grpSp>
      <p:sp>
        <p:nvSpPr>
          <p:cNvPr id="29" name="Freeform 29"/>
          <p:cNvSpPr/>
          <p:nvPr/>
        </p:nvSpPr>
        <p:spPr>
          <a:xfrm rot="-1018062">
            <a:off x="14584475" y="6575932"/>
            <a:ext cx="592990" cy="507006"/>
          </a:xfrm>
          <a:custGeom>
            <a:avLst/>
            <a:gdLst/>
            <a:ahLst/>
            <a:cxnLst/>
            <a:rect l="l" t="t" r="r" b="b"/>
            <a:pathLst>
              <a:path w="592990" h="507006">
                <a:moveTo>
                  <a:pt x="0" y="0"/>
                </a:moveTo>
                <a:lnTo>
                  <a:pt x="592989" y="0"/>
                </a:lnTo>
                <a:lnTo>
                  <a:pt x="592989" y="507006"/>
                </a:lnTo>
                <a:lnTo>
                  <a:pt x="0" y="5070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30" name="Group 30"/>
          <p:cNvGrpSpPr/>
          <p:nvPr/>
        </p:nvGrpSpPr>
        <p:grpSpPr>
          <a:xfrm>
            <a:off x="4156895" y="7612289"/>
            <a:ext cx="9745371" cy="777122"/>
            <a:chOff x="0" y="0"/>
            <a:chExt cx="3502295" cy="279282"/>
          </a:xfrm>
        </p:grpSpPr>
        <p:sp>
          <p:nvSpPr>
            <p:cNvPr id="31" name="Freeform 31"/>
            <p:cNvSpPr/>
            <p:nvPr/>
          </p:nvSpPr>
          <p:spPr>
            <a:xfrm>
              <a:off x="0" y="0"/>
              <a:ext cx="3502295" cy="279282"/>
            </a:xfrm>
            <a:custGeom>
              <a:avLst/>
              <a:gdLst/>
              <a:ahLst/>
              <a:cxnLst/>
              <a:rect l="l" t="t" r="r" b="b"/>
              <a:pathLst>
                <a:path w="3502295" h="279282">
                  <a:moveTo>
                    <a:pt x="3972" y="0"/>
                  </a:moveTo>
                  <a:lnTo>
                    <a:pt x="3498323" y="0"/>
                  </a:lnTo>
                  <a:cubicBezTo>
                    <a:pt x="3500517" y="0"/>
                    <a:pt x="3502295" y="1778"/>
                    <a:pt x="3502295" y="3972"/>
                  </a:cubicBezTo>
                  <a:lnTo>
                    <a:pt x="3502295" y="275310"/>
                  </a:lnTo>
                  <a:cubicBezTo>
                    <a:pt x="3502295" y="277504"/>
                    <a:pt x="3500517" y="279282"/>
                    <a:pt x="3498323" y="279282"/>
                  </a:cubicBezTo>
                  <a:lnTo>
                    <a:pt x="3972" y="279282"/>
                  </a:lnTo>
                  <a:cubicBezTo>
                    <a:pt x="1778" y="279282"/>
                    <a:pt x="0" y="277504"/>
                    <a:pt x="0" y="275310"/>
                  </a:cubicBezTo>
                  <a:lnTo>
                    <a:pt x="0" y="3972"/>
                  </a:lnTo>
                  <a:cubicBezTo>
                    <a:pt x="0" y="1778"/>
                    <a:pt x="1778" y="0"/>
                    <a:pt x="3972" y="0"/>
                  </a:cubicBezTo>
                  <a:close/>
                </a:path>
              </a:pathLst>
            </a:custGeom>
            <a:gradFill rotWithShape="1">
              <a:gsLst>
                <a:gs pos="0">
                  <a:srgbClr val="A1F13D">
                    <a:alpha val="100000"/>
                  </a:srgbClr>
                </a:gs>
                <a:gs pos="69000">
                  <a:srgbClr val="7EF000">
                    <a:alpha val="100000"/>
                  </a:srgbClr>
                </a:gs>
                <a:gs pos="100000">
                  <a:srgbClr val="78E500">
                    <a:alpha val="100000"/>
                  </a:srgbClr>
                </a:gs>
              </a:gsLst>
              <a:lin ang="5400000"/>
            </a:gradFill>
            <a:ln cap="sq">
              <a:noFill/>
              <a:prstDash val="solid"/>
              <a:miter/>
            </a:ln>
          </p:spPr>
          <p:txBody>
            <a:bodyPr/>
            <a:lstStyle/>
            <a:p>
              <a:endParaRPr lang="en-US" dirty="0"/>
            </a:p>
          </p:txBody>
        </p:sp>
        <p:sp>
          <p:nvSpPr>
            <p:cNvPr id="32" name="TextBox 32"/>
            <p:cNvSpPr txBox="1"/>
            <p:nvPr/>
          </p:nvSpPr>
          <p:spPr>
            <a:xfrm>
              <a:off x="0" y="-28575"/>
              <a:ext cx="3502295" cy="307857"/>
            </a:xfrm>
            <a:prstGeom prst="rect">
              <a:avLst/>
            </a:prstGeom>
          </p:spPr>
          <p:txBody>
            <a:bodyPr lIns="20139" tIns="20139" rIns="20139" bIns="20139" rtlCol="0" anchor="ctr"/>
            <a:lstStyle/>
            <a:p>
              <a:pPr algn="ctr">
                <a:lnSpc>
                  <a:spcPts val="1109"/>
                </a:lnSpc>
              </a:pPr>
              <a:endParaRPr dirty="0"/>
            </a:p>
          </p:txBody>
        </p:sp>
      </p:grpSp>
      <p:grpSp>
        <p:nvGrpSpPr>
          <p:cNvPr id="33" name="Group 33"/>
          <p:cNvGrpSpPr/>
          <p:nvPr/>
        </p:nvGrpSpPr>
        <p:grpSpPr>
          <a:xfrm>
            <a:off x="14164842" y="7612289"/>
            <a:ext cx="1378627" cy="716444"/>
            <a:chOff x="0" y="0"/>
            <a:chExt cx="495452" cy="257476"/>
          </a:xfrm>
        </p:grpSpPr>
        <p:sp>
          <p:nvSpPr>
            <p:cNvPr id="34" name="Freeform 34"/>
            <p:cNvSpPr/>
            <p:nvPr/>
          </p:nvSpPr>
          <p:spPr>
            <a:xfrm>
              <a:off x="0" y="0"/>
              <a:ext cx="495452" cy="257476"/>
            </a:xfrm>
            <a:custGeom>
              <a:avLst/>
              <a:gdLst/>
              <a:ahLst/>
              <a:cxnLst/>
              <a:rect l="l" t="t" r="r" b="b"/>
              <a:pathLst>
                <a:path w="495452" h="257476">
                  <a:moveTo>
                    <a:pt x="28078" y="0"/>
                  </a:moveTo>
                  <a:lnTo>
                    <a:pt x="467373" y="0"/>
                  </a:lnTo>
                  <a:cubicBezTo>
                    <a:pt x="474820" y="0"/>
                    <a:pt x="481962" y="2958"/>
                    <a:pt x="487228" y="8224"/>
                  </a:cubicBezTo>
                  <a:cubicBezTo>
                    <a:pt x="492493" y="13490"/>
                    <a:pt x="495452" y="20632"/>
                    <a:pt x="495452" y="28078"/>
                  </a:cubicBezTo>
                  <a:lnTo>
                    <a:pt x="495452" y="229397"/>
                  </a:lnTo>
                  <a:cubicBezTo>
                    <a:pt x="495452" y="244905"/>
                    <a:pt x="482880" y="257476"/>
                    <a:pt x="467373" y="257476"/>
                  </a:cubicBezTo>
                  <a:lnTo>
                    <a:pt x="28078" y="257476"/>
                  </a:lnTo>
                  <a:cubicBezTo>
                    <a:pt x="20632" y="257476"/>
                    <a:pt x="13490" y="254518"/>
                    <a:pt x="8224" y="249252"/>
                  </a:cubicBezTo>
                  <a:cubicBezTo>
                    <a:pt x="2958" y="243986"/>
                    <a:pt x="0" y="236844"/>
                    <a:pt x="0" y="229397"/>
                  </a:cubicBezTo>
                  <a:lnTo>
                    <a:pt x="0" y="28078"/>
                  </a:lnTo>
                  <a:cubicBezTo>
                    <a:pt x="0" y="20632"/>
                    <a:pt x="2958" y="13490"/>
                    <a:pt x="8224" y="8224"/>
                  </a:cubicBezTo>
                  <a:cubicBezTo>
                    <a:pt x="13490" y="2958"/>
                    <a:pt x="20632" y="0"/>
                    <a:pt x="28078" y="0"/>
                  </a:cubicBezTo>
                  <a:close/>
                </a:path>
              </a:pathLst>
            </a:custGeom>
            <a:gradFill rotWithShape="1">
              <a:gsLst>
                <a:gs pos="0">
                  <a:srgbClr val="A1F13D">
                    <a:alpha val="100000"/>
                  </a:srgbClr>
                </a:gs>
                <a:gs pos="69000">
                  <a:srgbClr val="7EF000">
                    <a:alpha val="100000"/>
                  </a:srgbClr>
                </a:gs>
                <a:gs pos="100000">
                  <a:srgbClr val="78E500">
                    <a:alpha val="100000"/>
                  </a:srgbClr>
                </a:gs>
              </a:gsLst>
              <a:lin ang="5400000"/>
            </a:gradFill>
            <a:ln cap="sq">
              <a:noFill/>
              <a:prstDash val="solid"/>
              <a:miter/>
            </a:ln>
          </p:spPr>
          <p:txBody>
            <a:bodyPr/>
            <a:lstStyle/>
            <a:p>
              <a:endParaRPr lang="en-US" dirty="0"/>
            </a:p>
          </p:txBody>
        </p:sp>
        <p:sp>
          <p:nvSpPr>
            <p:cNvPr id="35" name="TextBox 35"/>
            <p:cNvSpPr txBox="1"/>
            <p:nvPr/>
          </p:nvSpPr>
          <p:spPr>
            <a:xfrm>
              <a:off x="0" y="-28575"/>
              <a:ext cx="495452" cy="286051"/>
            </a:xfrm>
            <a:prstGeom prst="rect">
              <a:avLst/>
            </a:prstGeom>
          </p:spPr>
          <p:txBody>
            <a:bodyPr lIns="20139" tIns="20139" rIns="20139" bIns="20139" rtlCol="0" anchor="ctr"/>
            <a:lstStyle/>
            <a:p>
              <a:pPr algn="ctr">
                <a:lnSpc>
                  <a:spcPts val="1109"/>
                </a:lnSpc>
              </a:pPr>
              <a:endParaRPr dirty="0"/>
            </a:p>
          </p:txBody>
        </p:sp>
      </p:grpSp>
      <p:grpSp>
        <p:nvGrpSpPr>
          <p:cNvPr id="36" name="Group 36"/>
          <p:cNvGrpSpPr/>
          <p:nvPr/>
        </p:nvGrpSpPr>
        <p:grpSpPr>
          <a:xfrm>
            <a:off x="16439741" y="7612289"/>
            <a:ext cx="1378627" cy="716444"/>
            <a:chOff x="0" y="0"/>
            <a:chExt cx="495452" cy="257476"/>
          </a:xfrm>
        </p:grpSpPr>
        <p:sp>
          <p:nvSpPr>
            <p:cNvPr id="37" name="Freeform 37"/>
            <p:cNvSpPr/>
            <p:nvPr/>
          </p:nvSpPr>
          <p:spPr>
            <a:xfrm>
              <a:off x="0" y="0"/>
              <a:ext cx="495452" cy="257476"/>
            </a:xfrm>
            <a:custGeom>
              <a:avLst/>
              <a:gdLst/>
              <a:ahLst/>
              <a:cxnLst/>
              <a:rect l="l" t="t" r="r" b="b"/>
              <a:pathLst>
                <a:path w="495452" h="257476">
                  <a:moveTo>
                    <a:pt x="28078" y="0"/>
                  </a:moveTo>
                  <a:lnTo>
                    <a:pt x="467373" y="0"/>
                  </a:lnTo>
                  <a:cubicBezTo>
                    <a:pt x="474820" y="0"/>
                    <a:pt x="481962" y="2958"/>
                    <a:pt x="487228" y="8224"/>
                  </a:cubicBezTo>
                  <a:cubicBezTo>
                    <a:pt x="492493" y="13490"/>
                    <a:pt x="495452" y="20632"/>
                    <a:pt x="495452" y="28078"/>
                  </a:cubicBezTo>
                  <a:lnTo>
                    <a:pt x="495452" y="229397"/>
                  </a:lnTo>
                  <a:cubicBezTo>
                    <a:pt x="495452" y="244905"/>
                    <a:pt x="482880" y="257476"/>
                    <a:pt x="467373" y="257476"/>
                  </a:cubicBezTo>
                  <a:lnTo>
                    <a:pt x="28078" y="257476"/>
                  </a:lnTo>
                  <a:cubicBezTo>
                    <a:pt x="20632" y="257476"/>
                    <a:pt x="13490" y="254518"/>
                    <a:pt x="8224" y="249252"/>
                  </a:cubicBezTo>
                  <a:cubicBezTo>
                    <a:pt x="2958" y="243986"/>
                    <a:pt x="0" y="236844"/>
                    <a:pt x="0" y="229397"/>
                  </a:cubicBezTo>
                  <a:lnTo>
                    <a:pt x="0" y="28078"/>
                  </a:lnTo>
                  <a:cubicBezTo>
                    <a:pt x="0" y="20632"/>
                    <a:pt x="2958" y="13490"/>
                    <a:pt x="8224" y="8224"/>
                  </a:cubicBezTo>
                  <a:cubicBezTo>
                    <a:pt x="13490" y="2958"/>
                    <a:pt x="20632" y="0"/>
                    <a:pt x="28078" y="0"/>
                  </a:cubicBezTo>
                  <a:close/>
                </a:path>
              </a:pathLst>
            </a:custGeom>
            <a:gradFill rotWithShape="1">
              <a:gsLst>
                <a:gs pos="0">
                  <a:srgbClr val="A1F13D">
                    <a:alpha val="100000"/>
                  </a:srgbClr>
                </a:gs>
                <a:gs pos="69000">
                  <a:srgbClr val="7EF000">
                    <a:alpha val="100000"/>
                  </a:srgbClr>
                </a:gs>
                <a:gs pos="100000">
                  <a:srgbClr val="78E500">
                    <a:alpha val="100000"/>
                  </a:srgbClr>
                </a:gs>
              </a:gsLst>
              <a:lin ang="5400000"/>
            </a:gradFill>
            <a:ln cap="sq">
              <a:noFill/>
              <a:prstDash val="solid"/>
              <a:miter/>
            </a:ln>
          </p:spPr>
          <p:txBody>
            <a:bodyPr/>
            <a:lstStyle/>
            <a:p>
              <a:endParaRPr lang="en-US" dirty="0"/>
            </a:p>
          </p:txBody>
        </p:sp>
        <p:sp>
          <p:nvSpPr>
            <p:cNvPr id="38" name="TextBox 38"/>
            <p:cNvSpPr txBox="1"/>
            <p:nvPr/>
          </p:nvSpPr>
          <p:spPr>
            <a:xfrm>
              <a:off x="0" y="-28575"/>
              <a:ext cx="495452" cy="286051"/>
            </a:xfrm>
            <a:prstGeom prst="rect">
              <a:avLst/>
            </a:prstGeom>
          </p:spPr>
          <p:txBody>
            <a:bodyPr lIns="20139" tIns="20139" rIns="20139" bIns="20139" rtlCol="0" anchor="ctr"/>
            <a:lstStyle/>
            <a:p>
              <a:pPr algn="ctr">
                <a:lnSpc>
                  <a:spcPts val="1109"/>
                </a:lnSpc>
              </a:pPr>
              <a:endParaRPr dirty="0"/>
            </a:p>
          </p:txBody>
        </p:sp>
      </p:grpSp>
      <p:grpSp>
        <p:nvGrpSpPr>
          <p:cNvPr id="39" name="Group 39"/>
          <p:cNvGrpSpPr/>
          <p:nvPr/>
        </p:nvGrpSpPr>
        <p:grpSpPr>
          <a:xfrm>
            <a:off x="4169388" y="2305957"/>
            <a:ext cx="9720386" cy="787858"/>
            <a:chOff x="0" y="0"/>
            <a:chExt cx="3493316" cy="283141"/>
          </a:xfrm>
        </p:grpSpPr>
        <p:sp>
          <p:nvSpPr>
            <p:cNvPr id="40" name="Freeform 40"/>
            <p:cNvSpPr/>
            <p:nvPr/>
          </p:nvSpPr>
          <p:spPr>
            <a:xfrm>
              <a:off x="0" y="0"/>
              <a:ext cx="3493315" cy="283141"/>
            </a:xfrm>
            <a:custGeom>
              <a:avLst/>
              <a:gdLst/>
              <a:ahLst/>
              <a:cxnLst/>
              <a:rect l="l" t="t" r="r" b="b"/>
              <a:pathLst>
                <a:path w="3493315" h="283141">
                  <a:moveTo>
                    <a:pt x="3982" y="0"/>
                  </a:moveTo>
                  <a:lnTo>
                    <a:pt x="3489333" y="0"/>
                  </a:lnTo>
                  <a:cubicBezTo>
                    <a:pt x="3491533" y="0"/>
                    <a:pt x="3493315" y="1783"/>
                    <a:pt x="3493315" y="3982"/>
                  </a:cubicBezTo>
                  <a:lnTo>
                    <a:pt x="3493315" y="279158"/>
                  </a:lnTo>
                  <a:cubicBezTo>
                    <a:pt x="3493315" y="280214"/>
                    <a:pt x="3492896" y="281227"/>
                    <a:pt x="3492149" y="281974"/>
                  </a:cubicBezTo>
                  <a:cubicBezTo>
                    <a:pt x="3491402" y="282721"/>
                    <a:pt x="3490389" y="283141"/>
                    <a:pt x="3489333" y="283141"/>
                  </a:cubicBezTo>
                  <a:lnTo>
                    <a:pt x="3982" y="283141"/>
                  </a:lnTo>
                  <a:cubicBezTo>
                    <a:pt x="2926" y="283141"/>
                    <a:pt x="1913" y="282721"/>
                    <a:pt x="1166" y="281974"/>
                  </a:cubicBezTo>
                  <a:cubicBezTo>
                    <a:pt x="420" y="281227"/>
                    <a:pt x="0" y="280214"/>
                    <a:pt x="0" y="279158"/>
                  </a:cubicBezTo>
                  <a:lnTo>
                    <a:pt x="0" y="3982"/>
                  </a:lnTo>
                  <a:cubicBezTo>
                    <a:pt x="0" y="2926"/>
                    <a:pt x="420" y="1913"/>
                    <a:pt x="1166" y="1166"/>
                  </a:cubicBezTo>
                  <a:cubicBezTo>
                    <a:pt x="1913" y="420"/>
                    <a:pt x="2926" y="0"/>
                    <a:pt x="3982" y="0"/>
                  </a:cubicBezTo>
                  <a:close/>
                </a:path>
              </a:pathLst>
            </a:custGeom>
            <a:gradFill rotWithShape="1">
              <a:gsLst>
                <a:gs pos="0">
                  <a:srgbClr val="CCF009">
                    <a:alpha val="100000"/>
                  </a:srgbClr>
                </a:gs>
                <a:gs pos="69000">
                  <a:srgbClr val="BDEE00">
                    <a:alpha val="100000"/>
                  </a:srgbClr>
                </a:gs>
                <a:gs pos="100000">
                  <a:srgbClr val="B4E300">
                    <a:alpha val="100000"/>
                  </a:srgbClr>
                </a:gs>
              </a:gsLst>
              <a:lin ang="5400000"/>
            </a:gradFill>
            <a:ln cap="sq">
              <a:noFill/>
              <a:prstDash val="solid"/>
              <a:miter/>
            </a:ln>
          </p:spPr>
          <p:txBody>
            <a:bodyPr/>
            <a:lstStyle/>
            <a:p>
              <a:endParaRPr lang="en-US" dirty="0"/>
            </a:p>
          </p:txBody>
        </p:sp>
        <p:sp>
          <p:nvSpPr>
            <p:cNvPr id="41" name="TextBox 41"/>
            <p:cNvSpPr txBox="1"/>
            <p:nvPr/>
          </p:nvSpPr>
          <p:spPr>
            <a:xfrm>
              <a:off x="0" y="-28575"/>
              <a:ext cx="3493316" cy="311716"/>
            </a:xfrm>
            <a:prstGeom prst="rect">
              <a:avLst/>
            </a:prstGeom>
          </p:spPr>
          <p:txBody>
            <a:bodyPr lIns="20139" tIns="20139" rIns="20139" bIns="20139" rtlCol="0" anchor="ctr"/>
            <a:lstStyle/>
            <a:p>
              <a:pPr algn="ctr">
                <a:lnSpc>
                  <a:spcPts val="1109"/>
                </a:lnSpc>
              </a:pPr>
              <a:endParaRPr dirty="0"/>
            </a:p>
          </p:txBody>
        </p:sp>
      </p:grpSp>
      <p:grpSp>
        <p:nvGrpSpPr>
          <p:cNvPr id="42" name="Group 42"/>
          <p:cNvGrpSpPr/>
          <p:nvPr/>
        </p:nvGrpSpPr>
        <p:grpSpPr>
          <a:xfrm>
            <a:off x="14153315" y="2305957"/>
            <a:ext cx="1378627" cy="716444"/>
            <a:chOff x="0" y="0"/>
            <a:chExt cx="495452" cy="257476"/>
          </a:xfrm>
        </p:grpSpPr>
        <p:sp>
          <p:nvSpPr>
            <p:cNvPr id="43" name="Freeform 43"/>
            <p:cNvSpPr/>
            <p:nvPr/>
          </p:nvSpPr>
          <p:spPr>
            <a:xfrm>
              <a:off x="0" y="0"/>
              <a:ext cx="495452" cy="257476"/>
            </a:xfrm>
            <a:custGeom>
              <a:avLst/>
              <a:gdLst/>
              <a:ahLst/>
              <a:cxnLst/>
              <a:rect l="l" t="t" r="r" b="b"/>
              <a:pathLst>
                <a:path w="495452" h="257476">
                  <a:moveTo>
                    <a:pt x="28078" y="0"/>
                  </a:moveTo>
                  <a:lnTo>
                    <a:pt x="467373" y="0"/>
                  </a:lnTo>
                  <a:cubicBezTo>
                    <a:pt x="474820" y="0"/>
                    <a:pt x="481962" y="2958"/>
                    <a:pt x="487228" y="8224"/>
                  </a:cubicBezTo>
                  <a:cubicBezTo>
                    <a:pt x="492493" y="13490"/>
                    <a:pt x="495452" y="20632"/>
                    <a:pt x="495452" y="28078"/>
                  </a:cubicBezTo>
                  <a:lnTo>
                    <a:pt x="495452" y="229397"/>
                  </a:lnTo>
                  <a:cubicBezTo>
                    <a:pt x="495452" y="244905"/>
                    <a:pt x="482880" y="257476"/>
                    <a:pt x="467373" y="257476"/>
                  </a:cubicBezTo>
                  <a:lnTo>
                    <a:pt x="28078" y="257476"/>
                  </a:lnTo>
                  <a:cubicBezTo>
                    <a:pt x="20632" y="257476"/>
                    <a:pt x="13490" y="254518"/>
                    <a:pt x="8224" y="249252"/>
                  </a:cubicBezTo>
                  <a:cubicBezTo>
                    <a:pt x="2958" y="243986"/>
                    <a:pt x="0" y="236844"/>
                    <a:pt x="0" y="229397"/>
                  </a:cubicBezTo>
                  <a:lnTo>
                    <a:pt x="0" y="28078"/>
                  </a:lnTo>
                  <a:cubicBezTo>
                    <a:pt x="0" y="20632"/>
                    <a:pt x="2958" y="13490"/>
                    <a:pt x="8224" y="8224"/>
                  </a:cubicBezTo>
                  <a:cubicBezTo>
                    <a:pt x="13490" y="2958"/>
                    <a:pt x="20632" y="0"/>
                    <a:pt x="28078" y="0"/>
                  </a:cubicBezTo>
                  <a:close/>
                </a:path>
              </a:pathLst>
            </a:custGeom>
            <a:gradFill rotWithShape="1">
              <a:gsLst>
                <a:gs pos="0">
                  <a:srgbClr val="CCF009">
                    <a:alpha val="100000"/>
                  </a:srgbClr>
                </a:gs>
                <a:gs pos="69000">
                  <a:srgbClr val="BDEE00">
                    <a:alpha val="100000"/>
                  </a:srgbClr>
                </a:gs>
                <a:gs pos="100000">
                  <a:srgbClr val="B4E300">
                    <a:alpha val="100000"/>
                  </a:srgbClr>
                </a:gs>
              </a:gsLst>
              <a:lin ang="5400000"/>
            </a:gradFill>
            <a:ln cap="sq">
              <a:noFill/>
              <a:prstDash val="solid"/>
              <a:miter/>
            </a:ln>
          </p:spPr>
          <p:txBody>
            <a:bodyPr/>
            <a:lstStyle/>
            <a:p>
              <a:endParaRPr lang="en-US" dirty="0"/>
            </a:p>
          </p:txBody>
        </p:sp>
        <p:sp>
          <p:nvSpPr>
            <p:cNvPr id="44" name="TextBox 44"/>
            <p:cNvSpPr txBox="1"/>
            <p:nvPr/>
          </p:nvSpPr>
          <p:spPr>
            <a:xfrm>
              <a:off x="0" y="-28575"/>
              <a:ext cx="495452" cy="286051"/>
            </a:xfrm>
            <a:prstGeom prst="rect">
              <a:avLst/>
            </a:prstGeom>
          </p:spPr>
          <p:txBody>
            <a:bodyPr lIns="20139" tIns="20139" rIns="20139" bIns="20139" rtlCol="0" anchor="ctr"/>
            <a:lstStyle/>
            <a:p>
              <a:pPr algn="ctr">
                <a:lnSpc>
                  <a:spcPts val="1109"/>
                </a:lnSpc>
              </a:pPr>
              <a:endParaRPr dirty="0"/>
            </a:p>
          </p:txBody>
        </p:sp>
      </p:grpSp>
      <p:grpSp>
        <p:nvGrpSpPr>
          <p:cNvPr id="45" name="Group 45"/>
          <p:cNvGrpSpPr/>
          <p:nvPr/>
        </p:nvGrpSpPr>
        <p:grpSpPr>
          <a:xfrm>
            <a:off x="16428214" y="2305957"/>
            <a:ext cx="1378627" cy="716444"/>
            <a:chOff x="0" y="0"/>
            <a:chExt cx="495452" cy="257476"/>
          </a:xfrm>
        </p:grpSpPr>
        <p:sp>
          <p:nvSpPr>
            <p:cNvPr id="46" name="Freeform 46"/>
            <p:cNvSpPr/>
            <p:nvPr/>
          </p:nvSpPr>
          <p:spPr>
            <a:xfrm>
              <a:off x="0" y="0"/>
              <a:ext cx="495452" cy="257476"/>
            </a:xfrm>
            <a:custGeom>
              <a:avLst/>
              <a:gdLst/>
              <a:ahLst/>
              <a:cxnLst/>
              <a:rect l="l" t="t" r="r" b="b"/>
              <a:pathLst>
                <a:path w="495452" h="257476">
                  <a:moveTo>
                    <a:pt x="28078" y="0"/>
                  </a:moveTo>
                  <a:lnTo>
                    <a:pt x="467373" y="0"/>
                  </a:lnTo>
                  <a:cubicBezTo>
                    <a:pt x="474820" y="0"/>
                    <a:pt x="481962" y="2958"/>
                    <a:pt x="487228" y="8224"/>
                  </a:cubicBezTo>
                  <a:cubicBezTo>
                    <a:pt x="492493" y="13490"/>
                    <a:pt x="495452" y="20632"/>
                    <a:pt x="495452" y="28078"/>
                  </a:cubicBezTo>
                  <a:lnTo>
                    <a:pt x="495452" y="229397"/>
                  </a:lnTo>
                  <a:cubicBezTo>
                    <a:pt x="495452" y="244905"/>
                    <a:pt x="482880" y="257476"/>
                    <a:pt x="467373" y="257476"/>
                  </a:cubicBezTo>
                  <a:lnTo>
                    <a:pt x="28078" y="257476"/>
                  </a:lnTo>
                  <a:cubicBezTo>
                    <a:pt x="20632" y="257476"/>
                    <a:pt x="13490" y="254518"/>
                    <a:pt x="8224" y="249252"/>
                  </a:cubicBezTo>
                  <a:cubicBezTo>
                    <a:pt x="2958" y="243986"/>
                    <a:pt x="0" y="236844"/>
                    <a:pt x="0" y="229397"/>
                  </a:cubicBezTo>
                  <a:lnTo>
                    <a:pt x="0" y="28078"/>
                  </a:lnTo>
                  <a:cubicBezTo>
                    <a:pt x="0" y="20632"/>
                    <a:pt x="2958" y="13490"/>
                    <a:pt x="8224" y="8224"/>
                  </a:cubicBezTo>
                  <a:cubicBezTo>
                    <a:pt x="13490" y="2958"/>
                    <a:pt x="20632" y="0"/>
                    <a:pt x="28078" y="0"/>
                  </a:cubicBezTo>
                  <a:close/>
                </a:path>
              </a:pathLst>
            </a:custGeom>
            <a:gradFill rotWithShape="1">
              <a:gsLst>
                <a:gs pos="0">
                  <a:srgbClr val="CCF009">
                    <a:alpha val="100000"/>
                  </a:srgbClr>
                </a:gs>
                <a:gs pos="69000">
                  <a:srgbClr val="BDEE00">
                    <a:alpha val="100000"/>
                  </a:srgbClr>
                </a:gs>
                <a:gs pos="100000">
                  <a:srgbClr val="B4E300">
                    <a:alpha val="100000"/>
                  </a:srgbClr>
                </a:gs>
              </a:gsLst>
              <a:lin ang="5400000"/>
            </a:gradFill>
            <a:ln cap="sq">
              <a:noFill/>
              <a:prstDash val="solid"/>
              <a:miter/>
            </a:ln>
          </p:spPr>
          <p:txBody>
            <a:bodyPr/>
            <a:lstStyle/>
            <a:p>
              <a:endParaRPr lang="en-US" dirty="0"/>
            </a:p>
          </p:txBody>
        </p:sp>
        <p:sp>
          <p:nvSpPr>
            <p:cNvPr id="47" name="TextBox 47"/>
            <p:cNvSpPr txBox="1"/>
            <p:nvPr/>
          </p:nvSpPr>
          <p:spPr>
            <a:xfrm>
              <a:off x="0" y="-28575"/>
              <a:ext cx="495452" cy="286051"/>
            </a:xfrm>
            <a:prstGeom prst="rect">
              <a:avLst/>
            </a:prstGeom>
          </p:spPr>
          <p:txBody>
            <a:bodyPr lIns="20139" tIns="20139" rIns="20139" bIns="20139" rtlCol="0" anchor="ctr"/>
            <a:lstStyle/>
            <a:p>
              <a:pPr algn="ctr">
                <a:lnSpc>
                  <a:spcPts val="1109"/>
                </a:lnSpc>
              </a:pPr>
              <a:endParaRPr dirty="0"/>
            </a:p>
          </p:txBody>
        </p:sp>
      </p:grpSp>
      <p:grpSp>
        <p:nvGrpSpPr>
          <p:cNvPr id="48" name="Group 48"/>
          <p:cNvGrpSpPr/>
          <p:nvPr/>
        </p:nvGrpSpPr>
        <p:grpSpPr>
          <a:xfrm>
            <a:off x="4169388" y="3352025"/>
            <a:ext cx="9720386" cy="787357"/>
            <a:chOff x="0" y="0"/>
            <a:chExt cx="3493316" cy="282961"/>
          </a:xfrm>
        </p:grpSpPr>
        <p:sp>
          <p:nvSpPr>
            <p:cNvPr id="49" name="Freeform 49"/>
            <p:cNvSpPr/>
            <p:nvPr/>
          </p:nvSpPr>
          <p:spPr>
            <a:xfrm>
              <a:off x="0" y="0"/>
              <a:ext cx="3493315" cy="282961"/>
            </a:xfrm>
            <a:custGeom>
              <a:avLst/>
              <a:gdLst/>
              <a:ahLst/>
              <a:cxnLst/>
              <a:rect l="l" t="t" r="r" b="b"/>
              <a:pathLst>
                <a:path w="3493315" h="282961">
                  <a:moveTo>
                    <a:pt x="3982" y="0"/>
                  </a:moveTo>
                  <a:lnTo>
                    <a:pt x="3489333" y="0"/>
                  </a:lnTo>
                  <a:cubicBezTo>
                    <a:pt x="3491533" y="0"/>
                    <a:pt x="3493315" y="1783"/>
                    <a:pt x="3493315" y="3982"/>
                  </a:cubicBezTo>
                  <a:lnTo>
                    <a:pt x="3493315" y="278978"/>
                  </a:lnTo>
                  <a:cubicBezTo>
                    <a:pt x="3493315" y="280034"/>
                    <a:pt x="3492896" y="281047"/>
                    <a:pt x="3492149" y="281794"/>
                  </a:cubicBezTo>
                  <a:cubicBezTo>
                    <a:pt x="3491402" y="282541"/>
                    <a:pt x="3490389" y="282961"/>
                    <a:pt x="3489333" y="282961"/>
                  </a:cubicBezTo>
                  <a:lnTo>
                    <a:pt x="3982" y="282961"/>
                  </a:lnTo>
                  <a:cubicBezTo>
                    <a:pt x="2926" y="282961"/>
                    <a:pt x="1913" y="282541"/>
                    <a:pt x="1166" y="281794"/>
                  </a:cubicBezTo>
                  <a:cubicBezTo>
                    <a:pt x="420" y="281047"/>
                    <a:pt x="0" y="280034"/>
                    <a:pt x="0" y="278978"/>
                  </a:cubicBezTo>
                  <a:lnTo>
                    <a:pt x="0" y="3982"/>
                  </a:lnTo>
                  <a:cubicBezTo>
                    <a:pt x="0" y="2926"/>
                    <a:pt x="420" y="1913"/>
                    <a:pt x="1166" y="1166"/>
                  </a:cubicBezTo>
                  <a:cubicBezTo>
                    <a:pt x="1913" y="420"/>
                    <a:pt x="2926" y="0"/>
                    <a:pt x="3982" y="0"/>
                  </a:cubicBezTo>
                  <a:close/>
                </a:path>
              </a:pathLst>
            </a:custGeom>
            <a:gradFill rotWithShape="1">
              <a:gsLst>
                <a:gs pos="0">
                  <a:srgbClr val="82F6F6">
                    <a:alpha val="100000"/>
                  </a:srgbClr>
                </a:gs>
                <a:gs pos="69000">
                  <a:srgbClr val="45F6F3">
                    <a:alpha val="100000"/>
                  </a:srgbClr>
                </a:gs>
                <a:gs pos="100000">
                  <a:srgbClr val="41EDE9">
                    <a:alpha val="100000"/>
                  </a:srgbClr>
                </a:gs>
              </a:gsLst>
              <a:lin ang="5400000"/>
            </a:gradFill>
            <a:ln cap="sq">
              <a:noFill/>
              <a:prstDash val="solid"/>
              <a:miter/>
            </a:ln>
          </p:spPr>
          <p:txBody>
            <a:bodyPr/>
            <a:lstStyle/>
            <a:p>
              <a:endParaRPr lang="en-US" dirty="0"/>
            </a:p>
          </p:txBody>
        </p:sp>
        <p:sp>
          <p:nvSpPr>
            <p:cNvPr id="50" name="TextBox 50"/>
            <p:cNvSpPr txBox="1"/>
            <p:nvPr/>
          </p:nvSpPr>
          <p:spPr>
            <a:xfrm>
              <a:off x="0" y="-28575"/>
              <a:ext cx="3493316" cy="311536"/>
            </a:xfrm>
            <a:prstGeom prst="rect">
              <a:avLst/>
            </a:prstGeom>
          </p:spPr>
          <p:txBody>
            <a:bodyPr lIns="20139" tIns="20139" rIns="20139" bIns="20139" rtlCol="0" anchor="ctr"/>
            <a:lstStyle/>
            <a:p>
              <a:pPr algn="ctr">
                <a:lnSpc>
                  <a:spcPts val="1109"/>
                </a:lnSpc>
              </a:pPr>
              <a:endParaRPr dirty="0"/>
            </a:p>
          </p:txBody>
        </p:sp>
      </p:grpSp>
      <p:grpSp>
        <p:nvGrpSpPr>
          <p:cNvPr id="51" name="Group 51"/>
          <p:cNvGrpSpPr/>
          <p:nvPr/>
        </p:nvGrpSpPr>
        <p:grpSpPr>
          <a:xfrm>
            <a:off x="14164842" y="3352025"/>
            <a:ext cx="1378627" cy="716444"/>
            <a:chOff x="0" y="0"/>
            <a:chExt cx="495452" cy="257476"/>
          </a:xfrm>
        </p:grpSpPr>
        <p:sp>
          <p:nvSpPr>
            <p:cNvPr id="52" name="Freeform 52"/>
            <p:cNvSpPr/>
            <p:nvPr/>
          </p:nvSpPr>
          <p:spPr>
            <a:xfrm>
              <a:off x="0" y="0"/>
              <a:ext cx="495452" cy="257476"/>
            </a:xfrm>
            <a:custGeom>
              <a:avLst/>
              <a:gdLst/>
              <a:ahLst/>
              <a:cxnLst/>
              <a:rect l="l" t="t" r="r" b="b"/>
              <a:pathLst>
                <a:path w="495452" h="257476">
                  <a:moveTo>
                    <a:pt x="28078" y="0"/>
                  </a:moveTo>
                  <a:lnTo>
                    <a:pt x="467373" y="0"/>
                  </a:lnTo>
                  <a:cubicBezTo>
                    <a:pt x="474820" y="0"/>
                    <a:pt x="481962" y="2958"/>
                    <a:pt x="487228" y="8224"/>
                  </a:cubicBezTo>
                  <a:cubicBezTo>
                    <a:pt x="492493" y="13490"/>
                    <a:pt x="495452" y="20632"/>
                    <a:pt x="495452" y="28078"/>
                  </a:cubicBezTo>
                  <a:lnTo>
                    <a:pt x="495452" y="229397"/>
                  </a:lnTo>
                  <a:cubicBezTo>
                    <a:pt x="495452" y="244905"/>
                    <a:pt x="482880" y="257476"/>
                    <a:pt x="467373" y="257476"/>
                  </a:cubicBezTo>
                  <a:lnTo>
                    <a:pt x="28078" y="257476"/>
                  </a:lnTo>
                  <a:cubicBezTo>
                    <a:pt x="20632" y="257476"/>
                    <a:pt x="13490" y="254518"/>
                    <a:pt x="8224" y="249252"/>
                  </a:cubicBezTo>
                  <a:cubicBezTo>
                    <a:pt x="2958" y="243986"/>
                    <a:pt x="0" y="236844"/>
                    <a:pt x="0" y="229397"/>
                  </a:cubicBezTo>
                  <a:lnTo>
                    <a:pt x="0" y="28078"/>
                  </a:lnTo>
                  <a:cubicBezTo>
                    <a:pt x="0" y="20632"/>
                    <a:pt x="2958" y="13490"/>
                    <a:pt x="8224" y="8224"/>
                  </a:cubicBezTo>
                  <a:cubicBezTo>
                    <a:pt x="13490" y="2958"/>
                    <a:pt x="20632" y="0"/>
                    <a:pt x="28078" y="0"/>
                  </a:cubicBezTo>
                  <a:close/>
                </a:path>
              </a:pathLst>
            </a:custGeom>
            <a:gradFill rotWithShape="1">
              <a:gsLst>
                <a:gs pos="0">
                  <a:srgbClr val="82F6F6">
                    <a:alpha val="100000"/>
                  </a:srgbClr>
                </a:gs>
                <a:gs pos="69000">
                  <a:srgbClr val="45F6F3">
                    <a:alpha val="100000"/>
                  </a:srgbClr>
                </a:gs>
                <a:gs pos="100000">
                  <a:srgbClr val="41EDE9">
                    <a:alpha val="100000"/>
                  </a:srgbClr>
                </a:gs>
              </a:gsLst>
              <a:lin ang="5400000"/>
            </a:gradFill>
            <a:ln cap="sq">
              <a:noFill/>
              <a:prstDash val="solid"/>
              <a:miter/>
            </a:ln>
          </p:spPr>
          <p:txBody>
            <a:bodyPr/>
            <a:lstStyle/>
            <a:p>
              <a:endParaRPr lang="en-US" dirty="0"/>
            </a:p>
          </p:txBody>
        </p:sp>
        <p:sp>
          <p:nvSpPr>
            <p:cNvPr id="53" name="TextBox 53"/>
            <p:cNvSpPr txBox="1"/>
            <p:nvPr/>
          </p:nvSpPr>
          <p:spPr>
            <a:xfrm>
              <a:off x="0" y="-28575"/>
              <a:ext cx="495452" cy="286051"/>
            </a:xfrm>
            <a:prstGeom prst="rect">
              <a:avLst/>
            </a:prstGeom>
          </p:spPr>
          <p:txBody>
            <a:bodyPr lIns="20139" tIns="20139" rIns="20139" bIns="20139" rtlCol="0" anchor="ctr"/>
            <a:lstStyle/>
            <a:p>
              <a:pPr algn="ctr">
                <a:lnSpc>
                  <a:spcPts val="1109"/>
                </a:lnSpc>
              </a:pPr>
              <a:endParaRPr dirty="0"/>
            </a:p>
          </p:txBody>
        </p:sp>
      </p:grpSp>
      <p:grpSp>
        <p:nvGrpSpPr>
          <p:cNvPr id="54" name="Group 54"/>
          <p:cNvGrpSpPr/>
          <p:nvPr/>
        </p:nvGrpSpPr>
        <p:grpSpPr>
          <a:xfrm>
            <a:off x="16439741" y="3352025"/>
            <a:ext cx="1378627" cy="716444"/>
            <a:chOff x="0" y="0"/>
            <a:chExt cx="495452" cy="257476"/>
          </a:xfrm>
        </p:grpSpPr>
        <p:sp>
          <p:nvSpPr>
            <p:cNvPr id="55" name="Freeform 55"/>
            <p:cNvSpPr/>
            <p:nvPr/>
          </p:nvSpPr>
          <p:spPr>
            <a:xfrm>
              <a:off x="0" y="0"/>
              <a:ext cx="495452" cy="257476"/>
            </a:xfrm>
            <a:custGeom>
              <a:avLst/>
              <a:gdLst/>
              <a:ahLst/>
              <a:cxnLst/>
              <a:rect l="l" t="t" r="r" b="b"/>
              <a:pathLst>
                <a:path w="495452" h="257476">
                  <a:moveTo>
                    <a:pt x="28078" y="0"/>
                  </a:moveTo>
                  <a:lnTo>
                    <a:pt x="467373" y="0"/>
                  </a:lnTo>
                  <a:cubicBezTo>
                    <a:pt x="474820" y="0"/>
                    <a:pt x="481962" y="2958"/>
                    <a:pt x="487228" y="8224"/>
                  </a:cubicBezTo>
                  <a:cubicBezTo>
                    <a:pt x="492493" y="13490"/>
                    <a:pt x="495452" y="20632"/>
                    <a:pt x="495452" y="28078"/>
                  </a:cubicBezTo>
                  <a:lnTo>
                    <a:pt x="495452" y="229397"/>
                  </a:lnTo>
                  <a:cubicBezTo>
                    <a:pt x="495452" y="244905"/>
                    <a:pt x="482880" y="257476"/>
                    <a:pt x="467373" y="257476"/>
                  </a:cubicBezTo>
                  <a:lnTo>
                    <a:pt x="28078" y="257476"/>
                  </a:lnTo>
                  <a:cubicBezTo>
                    <a:pt x="20632" y="257476"/>
                    <a:pt x="13490" y="254518"/>
                    <a:pt x="8224" y="249252"/>
                  </a:cubicBezTo>
                  <a:cubicBezTo>
                    <a:pt x="2958" y="243986"/>
                    <a:pt x="0" y="236844"/>
                    <a:pt x="0" y="229397"/>
                  </a:cubicBezTo>
                  <a:lnTo>
                    <a:pt x="0" y="28078"/>
                  </a:lnTo>
                  <a:cubicBezTo>
                    <a:pt x="0" y="20632"/>
                    <a:pt x="2958" y="13490"/>
                    <a:pt x="8224" y="8224"/>
                  </a:cubicBezTo>
                  <a:cubicBezTo>
                    <a:pt x="13490" y="2958"/>
                    <a:pt x="20632" y="0"/>
                    <a:pt x="28078" y="0"/>
                  </a:cubicBezTo>
                  <a:close/>
                </a:path>
              </a:pathLst>
            </a:custGeom>
            <a:gradFill rotWithShape="1">
              <a:gsLst>
                <a:gs pos="0">
                  <a:srgbClr val="82F6F6">
                    <a:alpha val="100000"/>
                  </a:srgbClr>
                </a:gs>
                <a:gs pos="69000">
                  <a:srgbClr val="45F6F3">
                    <a:alpha val="100000"/>
                  </a:srgbClr>
                </a:gs>
                <a:gs pos="100000">
                  <a:srgbClr val="41EDE9">
                    <a:alpha val="100000"/>
                  </a:srgbClr>
                </a:gs>
              </a:gsLst>
              <a:lin ang="5400000"/>
            </a:gradFill>
            <a:ln cap="sq">
              <a:noFill/>
              <a:prstDash val="solid"/>
              <a:miter/>
            </a:ln>
          </p:spPr>
          <p:txBody>
            <a:bodyPr/>
            <a:lstStyle/>
            <a:p>
              <a:endParaRPr lang="en-US" dirty="0"/>
            </a:p>
          </p:txBody>
        </p:sp>
        <p:sp>
          <p:nvSpPr>
            <p:cNvPr id="56" name="TextBox 56"/>
            <p:cNvSpPr txBox="1"/>
            <p:nvPr/>
          </p:nvSpPr>
          <p:spPr>
            <a:xfrm>
              <a:off x="0" y="-28575"/>
              <a:ext cx="495452" cy="286051"/>
            </a:xfrm>
            <a:prstGeom prst="rect">
              <a:avLst/>
            </a:prstGeom>
          </p:spPr>
          <p:txBody>
            <a:bodyPr lIns="20139" tIns="20139" rIns="20139" bIns="20139" rtlCol="0" anchor="ctr"/>
            <a:lstStyle/>
            <a:p>
              <a:pPr algn="ctr">
                <a:lnSpc>
                  <a:spcPts val="1109"/>
                </a:lnSpc>
              </a:pPr>
              <a:endParaRPr dirty="0"/>
            </a:p>
          </p:txBody>
        </p:sp>
      </p:grpSp>
      <p:grpSp>
        <p:nvGrpSpPr>
          <p:cNvPr id="57" name="Group 57"/>
          <p:cNvGrpSpPr/>
          <p:nvPr/>
        </p:nvGrpSpPr>
        <p:grpSpPr>
          <a:xfrm>
            <a:off x="4156895" y="4444182"/>
            <a:ext cx="9745371" cy="734527"/>
            <a:chOff x="0" y="0"/>
            <a:chExt cx="3502295" cy="263975"/>
          </a:xfrm>
        </p:grpSpPr>
        <p:sp>
          <p:nvSpPr>
            <p:cNvPr id="58" name="Freeform 58"/>
            <p:cNvSpPr/>
            <p:nvPr/>
          </p:nvSpPr>
          <p:spPr>
            <a:xfrm>
              <a:off x="0" y="0"/>
              <a:ext cx="3502295" cy="263975"/>
            </a:xfrm>
            <a:custGeom>
              <a:avLst/>
              <a:gdLst/>
              <a:ahLst/>
              <a:cxnLst/>
              <a:rect l="l" t="t" r="r" b="b"/>
              <a:pathLst>
                <a:path w="3502295" h="263975">
                  <a:moveTo>
                    <a:pt x="3972" y="0"/>
                  </a:moveTo>
                  <a:lnTo>
                    <a:pt x="3498323" y="0"/>
                  </a:lnTo>
                  <a:cubicBezTo>
                    <a:pt x="3500517" y="0"/>
                    <a:pt x="3502295" y="1778"/>
                    <a:pt x="3502295" y="3972"/>
                  </a:cubicBezTo>
                  <a:lnTo>
                    <a:pt x="3502295" y="260002"/>
                  </a:lnTo>
                  <a:cubicBezTo>
                    <a:pt x="3502295" y="262196"/>
                    <a:pt x="3500517" y="263975"/>
                    <a:pt x="3498323" y="263975"/>
                  </a:cubicBezTo>
                  <a:lnTo>
                    <a:pt x="3972" y="263975"/>
                  </a:lnTo>
                  <a:cubicBezTo>
                    <a:pt x="1778" y="263975"/>
                    <a:pt x="0" y="262196"/>
                    <a:pt x="0" y="260002"/>
                  </a:cubicBezTo>
                  <a:lnTo>
                    <a:pt x="0" y="3972"/>
                  </a:lnTo>
                  <a:cubicBezTo>
                    <a:pt x="0" y="1778"/>
                    <a:pt x="1778" y="0"/>
                    <a:pt x="3972" y="0"/>
                  </a:cubicBezTo>
                  <a:close/>
                </a:path>
              </a:pathLst>
            </a:custGeom>
            <a:solidFill>
              <a:srgbClr val="FFDE59"/>
            </a:solidFill>
            <a:ln cap="sq">
              <a:noFill/>
              <a:prstDash val="solid"/>
              <a:miter/>
            </a:ln>
          </p:spPr>
          <p:txBody>
            <a:bodyPr/>
            <a:lstStyle/>
            <a:p>
              <a:endParaRPr lang="en-US" dirty="0"/>
            </a:p>
          </p:txBody>
        </p:sp>
        <p:sp>
          <p:nvSpPr>
            <p:cNvPr id="59" name="TextBox 59"/>
            <p:cNvSpPr txBox="1"/>
            <p:nvPr/>
          </p:nvSpPr>
          <p:spPr>
            <a:xfrm>
              <a:off x="0" y="-28575"/>
              <a:ext cx="3502295" cy="292550"/>
            </a:xfrm>
            <a:prstGeom prst="rect">
              <a:avLst/>
            </a:prstGeom>
          </p:spPr>
          <p:txBody>
            <a:bodyPr lIns="20139" tIns="20139" rIns="20139" bIns="20139" rtlCol="0" anchor="ctr"/>
            <a:lstStyle/>
            <a:p>
              <a:pPr algn="ctr">
                <a:lnSpc>
                  <a:spcPts val="1109"/>
                </a:lnSpc>
              </a:pPr>
              <a:endParaRPr dirty="0"/>
            </a:p>
          </p:txBody>
        </p:sp>
      </p:grpSp>
      <p:grpSp>
        <p:nvGrpSpPr>
          <p:cNvPr id="60" name="Group 60"/>
          <p:cNvGrpSpPr/>
          <p:nvPr/>
        </p:nvGrpSpPr>
        <p:grpSpPr>
          <a:xfrm>
            <a:off x="14153315" y="4399173"/>
            <a:ext cx="1378627" cy="716444"/>
            <a:chOff x="0" y="0"/>
            <a:chExt cx="495452" cy="257476"/>
          </a:xfrm>
        </p:grpSpPr>
        <p:sp>
          <p:nvSpPr>
            <p:cNvPr id="61" name="Freeform 61"/>
            <p:cNvSpPr/>
            <p:nvPr/>
          </p:nvSpPr>
          <p:spPr>
            <a:xfrm>
              <a:off x="0" y="0"/>
              <a:ext cx="495452" cy="257476"/>
            </a:xfrm>
            <a:custGeom>
              <a:avLst/>
              <a:gdLst/>
              <a:ahLst/>
              <a:cxnLst/>
              <a:rect l="l" t="t" r="r" b="b"/>
              <a:pathLst>
                <a:path w="495452" h="257476">
                  <a:moveTo>
                    <a:pt x="28078" y="0"/>
                  </a:moveTo>
                  <a:lnTo>
                    <a:pt x="467373" y="0"/>
                  </a:lnTo>
                  <a:cubicBezTo>
                    <a:pt x="474820" y="0"/>
                    <a:pt x="481962" y="2958"/>
                    <a:pt x="487228" y="8224"/>
                  </a:cubicBezTo>
                  <a:cubicBezTo>
                    <a:pt x="492493" y="13490"/>
                    <a:pt x="495452" y="20632"/>
                    <a:pt x="495452" y="28078"/>
                  </a:cubicBezTo>
                  <a:lnTo>
                    <a:pt x="495452" y="229397"/>
                  </a:lnTo>
                  <a:cubicBezTo>
                    <a:pt x="495452" y="244905"/>
                    <a:pt x="482880" y="257476"/>
                    <a:pt x="467373" y="257476"/>
                  </a:cubicBezTo>
                  <a:lnTo>
                    <a:pt x="28078" y="257476"/>
                  </a:lnTo>
                  <a:cubicBezTo>
                    <a:pt x="20632" y="257476"/>
                    <a:pt x="13490" y="254518"/>
                    <a:pt x="8224" y="249252"/>
                  </a:cubicBezTo>
                  <a:cubicBezTo>
                    <a:pt x="2958" y="243986"/>
                    <a:pt x="0" y="236844"/>
                    <a:pt x="0" y="229397"/>
                  </a:cubicBezTo>
                  <a:lnTo>
                    <a:pt x="0" y="28078"/>
                  </a:lnTo>
                  <a:cubicBezTo>
                    <a:pt x="0" y="20632"/>
                    <a:pt x="2958" y="13490"/>
                    <a:pt x="8224" y="8224"/>
                  </a:cubicBezTo>
                  <a:cubicBezTo>
                    <a:pt x="13490" y="2958"/>
                    <a:pt x="20632" y="0"/>
                    <a:pt x="28078" y="0"/>
                  </a:cubicBezTo>
                  <a:close/>
                </a:path>
              </a:pathLst>
            </a:custGeom>
            <a:solidFill>
              <a:srgbClr val="FFDE59"/>
            </a:solidFill>
            <a:ln cap="sq">
              <a:noFill/>
              <a:prstDash val="solid"/>
              <a:miter/>
            </a:ln>
          </p:spPr>
          <p:txBody>
            <a:bodyPr/>
            <a:lstStyle/>
            <a:p>
              <a:endParaRPr lang="en-US" dirty="0"/>
            </a:p>
          </p:txBody>
        </p:sp>
        <p:sp>
          <p:nvSpPr>
            <p:cNvPr id="62" name="TextBox 62"/>
            <p:cNvSpPr txBox="1"/>
            <p:nvPr/>
          </p:nvSpPr>
          <p:spPr>
            <a:xfrm>
              <a:off x="0" y="-28575"/>
              <a:ext cx="495452" cy="286051"/>
            </a:xfrm>
            <a:prstGeom prst="rect">
              <a:avLst/>
            </a:prstGeom>
          </p:spPr>
          <p:txBody>
            <a:bodyPr lIns="20139" tIns="20139" rIns="20139" bIns="20139" rtlCol="0" anchor="ctr"/>
            <a:lstStyle/>
            <a:p>
              <a:pPr algn="ctr">
                <a:lnSpc>
                  <a:spcPts val="1109"/>
                </a:lnSpc>
              </a:pPr>
              <a:endParaRPr dirty="0"/>
            </a:p>
          </p:txBody>
        </p:sp>
      </p:grpSp>
      <p:grpSp>
        <p:nvGrpSpPr>
          <p:cNvPr id="63" name="Group 63"/>
          <p:cNvGrpSpPr/>
          <p:nvPr/>
        </p:nvGrpSpPr>
        <p:grpSpPr>
          <a:xfrm>
            <a:off x="16428214" y="4399173"/>
            <a:ext cx="1378627" cy="716444"/>
            <a:chOff x="0" y="0"/>
            <a:chExt cx="495452" cy="257476"/>
          </a:xfrm>
        </p:grpSpPr>
        <p:sp>
          <p:nvSpPr>
            <p:cNvPr id="64" name="Freeform 64"/>
            <p:cNvSpPr/>
            <p:nvPr/>
          </p:nvSpPr>
          <p:spPr>
            <a:xfrm>
              <a:off x="0" y="0"/>
              <a:ext cx="495452" cy="257476"/>
            </a:xfrm>
            <a:custGeom>
              <a:avLst/>
              <a:gdLst/>
              <a:ahLst/>
              <a:cxnLst/>
              <a:rect l="l" t="t" r="r" b="b"/>
              <a:pathLst>
                <a:path w="495452" h="257476">
                  <a:moveTo>
                    <a:pt x="28078" y="0"/>
                  </a:moveTo>
                  <a:lnTo>
                    <a:pt x="467373" y="0"/>
                  </a:lnTo>
                  <a:cubicBezTo>
                    <a:pt x="474820" y="0"/>
                    <a:pt x="481962" y="2958"/>
                    <a:pt x="487228" y="8224"/>
                  </a:cubicBezTo>
                  <a:cubicBezTo>
                    <a:pt x="492493" y="13490"/>
                    <a:pt x="495452" y="20632"/>
                    <a:pt x="495452" y="28078"/>
                  </a:cubicBezTo>
                  <a:lnTo>
                    <a:pt x="495452" y="229397"/>
                  </a:lnTo>
                  <a:cubicBezTo>
                    <a:pt x="495452" y="244905"/>
                    <a:pt x="482880" y="257476"/>
                    <a:pt x="467373" y="257476"/>
                  </a:cubicBezTo>
                  <a:lnTo>
                    <a:pt x="28078" y="257476"/>
                  </a:lnTo>
                  <a:cubicBezTo>
                    <a:pt x="20632" y="257476"/>
                    <a:pt x="13490" y="254518"/>
                    <a:pt x="8224" y="249252"/>
                  </a:cubicBezTo>
                  <a:cubicBezTo>
                    <a:pt x="2958" y="243986"/>
                    <a:pt x="0" y="236844"/>
                    <a:pt x="0" y="229397"/>
                  </a:cubicBezTo>
                  <a:lnTo>
                    <a:pt x="0" y="28078"/>
                  </a:lnTo>
                  <a:cubicBezTo>
                    <a:pt x="0" y="20632"/>
                    <a:pt x="2958" y="13490"/>
                    <a:pt x="8224" y="8224"/>
                  </a:cubicBezTo>
                  <a:cubicBezTo>
                    <a:pt x="13490" y="2958"/>
                    <a:pt x="20632" y="0"/>
                    <a:pt x="28078" y="0"/>
                  </a:cubicBezTo>
                  <a:close/>
                </a:path>
              </a:pathLst>
            </a:custGeom>
            <a:solidFill>
              <a:srgbClr val="FFDE59"/>
            </a:solidFill>
            <a:ln cap="sq">
              <a:noFill/>
              <a:prstDash val="solid"/>
              <a:miter/>
            </a:ln>
          </p:spPr>
          <p:txBody>
            <a:bodyPr/>
            <a:lstStyle/>
            <a:p>
              <a:endParaRPr lang="en-US" dirty="0"/>
            </a:p>
          </p:txBody>
        </p:sp>
        <p:sp>
          <p:nvSpPr>
            <p:cNvPr id="65" name="TextBox 65"/>
            <p:cNvSpPr txBox="1"/>
            <p:nvPr/>
          </p:nvSpPr>
          <p:spPr>
            <a:xfrm>
              <a:off x="0" y="-28575"/>
              <a:ext cx="495452" cy="286051"/>
            </a:xfrm>
            <a:prstGeom prst="rect">
              <a:avLst/>
            </a:prstGeom>
          </p:spPr>
          <p:txBody>
            <a:bodyPr lIns="20139" tIns="20139" rIns="20139" bIns="20139" rtlCol="0" anchor="ctr"/>
            <a:lstStyle/>
            <a:p>
              <a:pPr algn="ctr">
                <a:lnSpc>
                  <a:spcPts val="1109"/>
                </a:lnSpc>
              </a:pPr>
              <a:endParaRPr dirty="0"/>
            </a:p>
          </p:txBody>
        </p:sp>
      </p:grpSp>
      <p:sp>
        <p:nvSpPr>
          <p:cNvPr id="66" name="Freeform 66"/>
          <p:cNvSpPr/>
          <p:nvPr/>
        </p:nvSpPr>
        <p:spPr>
          <a:xfrm rot="-1018062">
            <a:off x="14606700" y="1422747"/>
            <a:ext cx="592990" cy="507006"/>
          </a:xfrm>
          <a:custGeom>
            <a:avLst/>
            <a:gdLst/>
            <a:ahLst/>
            <a:cxnLst/>
            <a:rect l="l" t="t" r="r" b="b"/>
            <a:pathLst>
              <a:path w="592990" h="507006">
                <a:moveTo>
                  <a:pt x="0" y="0"/>
                </a:moveTo>
                <a:lnTo>
                  <a:pt x="592989" y="0"/>
                </a:lnTo>
                <a:lnTo>
                  <a:pt x="592989" y="507007"/>
                </a:lnTo>
                <a:lnTo>
                  <a:pt x="0" y="5070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67" name="Freeform 67"/>
          <p:cNvSpPr/>
          <p:nvPr/>
        </p:nvSpPr>
        <p:spPr>
          <a:xfrm rot="-1018062">
            <a:off x="14519536" y="5528480"/>
            <a:ext cx="592990" cy="507006"/>
          </a:xfrm>
          <a:custGeom>
            <a:avLst/>
            <a:gdLst/>
            <a:ahLst/>
            <a:cxnLst/>
            <a:rect l="l" t="t" r="r" b="b"/>
            <a:pathLst>
              <a:path w="592990" h="507006">
                <a:moveTo>
                  <a:pt x="0" y="0"/>
                </a:moveTo>
                <a:lnTo>
                  <a:pt x="592990" y="0"/>
                </a:lnTo>
                <a:lnTo>
                  <a:pt x="592990" y="507006"/>
                </a:lnTo>
                <a:lnTo>
                  <a:pt x="0" y="5070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68" name="Freeform 68"/>
          <p:cNvSpPr/>
          <p:nvPr/>
        </p:nvSpPr>
        <p:spPr>
          <a:xfrm rot="-1018062">
            <a:off x="14511553" y="4499699"/>
            <a:ext cx="592990" cy="507006"/>
          </a:xfrm>
          <a:custGeom>
            <a:avLst/>
            <a:gdLst/>
            <a:ahLst/>
            <a:cxnLst/>
            <a:rect l="l" t="t" r="r" b="b"/>
            <a:pathLst>
              <a:path w="592990" h="507006">
                <a:moveTo>
                  <a:pt x="0" y="0"/>
                </a:moveTo>
                <a:lnTo>
                  <a:pt x="592990" y="0"/>
                </a:lnTo>
                <a:lnTo>
                  <a:pt x="592990" y="507006"/>
                </a:lnTo>
                <a:lnTo>
                  <a:pt x="0" y="5070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69" name="Freeform 69"/>
          <p:cNvSpPr/>
          <p:nvPr/>
        </p:nvSpPr>
        <p:spPr>
          <a:xfrm rot="-1018062">
            <a:off x="14557661" y="3479327"/>
            <a:ext cx="592990" cy="507006"/>
          </a:xfrm>
          <a:custGeom>
            <a:avLst/>
            <a:gdLst/>
            <a:ahLst/>
            <a:cxnLst/>
            <a:rect l="l" t="t" r="r" b="b"/>
            <a:pathLst>
              <a:path w="592990" h="507006">
                <a:moveTo>
                  <a:pt x="0" y="0"/>
                </a:moveTo>
                <a:lnTo>
                  <a:pt x="592990" y="0"/>
                </a:lnTo>
                <a:lnTo>
                  <a:pt x="592990" y="507006"/>
                </a:lnTo>
                <a:lnTo>
                  <a:pt x="0" y="5070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70" name="Freeform 70"/>
          <p:cNvSpPr/>
          <p:nvPr/>
        </p:nvSpPr>
        <p:spPr>
          <a:xfrm rot="-1018062">
            <a:off x="16873414" y="7713250"/>
            <a:ext cx="592990" cy="507006"/>
          </a:xfrm>
          <a:custGeom>
            <a:avLst/>
            <a:gdLst/>
            <a:ahLst/>
            <a:cxnLst/>
            <a:rect l="l" t="t" r="r" b="b"/>
            <a:pathLst>
              <a:path w="592990" h="507006">
                <a:moveTo>
                  <a:pt x="0" y="0"/>
                </a:moveTo>
                <a:lnTo>
                  <a:pt x="592990" y="0"/>
                </a:lnTo>
                <a:lnTo>
                  <a:pt x="592990" y="507007"/>
                </a:lnTo>
                <a:lnTo>
                  <a:pt x="0" y="5070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71" name="Freeform 71"/>
          <p:cNvSpPr/>
          <p:nvPr/>
        </p:nvSpPr>
        <p:spPr>
          <a:xfrm rot="-1018062">
            <a:off x="16821033" y="2410676"/>
            <a:ext cx="592990" cy="507006"/>
          </a:xfrm>
          <a:custGeom>
            <a:avLst/>
            <a:gdLst/>
            <a:ahLst/>
            <a:cxnLst/>
            <a:rect l="l" t="t" r="r" b="b"/>
            <a:pathLst>
              <a:path w="592990" h="507006">
                <a:moveTo>
                  <a:pt x="0" y="0"/>
                </a:moveTo>
                <a:lnTo>
                  <a:pt x="592990" y="0"/>
                </a:lnTo>
                <a:lnTo>
                  <a:pt x="592990" y="507006"/>
                </a:lnTo>
                <a:lnTo>
                  <a:pt x="0" y="5070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72" name="Group 72"/>
          <p:cNvGrpSpPr/>
          <p:nvPr/>
        </p:nvGrpSpPr>
        <p:grpSpPr>
          <a:xfrm>
            <a:off x="-408697" y="-110172"/>
            <a:ext cx="4553099" cy="10620170"/>
            <a:chOff x="0" y="0"/>
            <a:chExt cx="1497762" cy="3493553"/>
          </a:xfrm>
        </p:grpSpPr>
        <p:sp>
          <p:nvSpPr>
            <p:cNvPr id="73" name="Freeform 73"/>
            <p:cNvSpPr/>
            <p:nvPr/>
          </p:nvSpPr>
          <p:spPr>
            <a:xfrm>
              <a:off x="0" y="0"/>
              <a:ext cx="1497763" cy="3493553"/>
            </a:xfrm>
            <a:custGeom>
              <a:avLst/>
              <a:gdLst/>
              <a:ahLst/>
              <a:cxnLst/>
              <a:rect l="l" t="t" r="r" b="b"/>
              <a:pathLst>
                <a:path w="1497763" h="3493553">
                  <a:moveTo>
                    <a:pt x="8502" y="0"/>
                  </a:moveTo>
                  <a:lnTo>
                    <a:pt x="1489261" y="0"/>
                  </a:lnTo>
                  <a:cubicBezTo>
                    <a:pt x="1493956" y="0"/>
                    <a:pt x="1497763" y="3806"/>
                    <a:pt x="1497763" y="8502"/>
                  </a:cubicBezTo>
                  <a:lnTo>
                    <a:pt x="1497763" y="3485051"/>
                  </a:lnTo>
                  <a:cubicBezTo>
                    <a:pt x="1497763" y="3487306"/>
                    <a:pt x="1496867" y="3489468"/>
                    <a:pt x="1495272" y="3491062"/>
                  </a:cubicBezTo>
                  <a:cubicBezTo>
                    <a:pt x="1493678" y="3492657"/>
                    <a:pt x="1491516" y="3493553"/>
                    <a:pt x="1489261" y="3493553"/>
                  </a:cubicBezTo>
                  <a:lnTo>
                    <a:pt x="8502" y="3493553"/>
                  </a:lnTo>
                  <a:cubicBezTo>
                    <a:pt x="6247" y="3493553"/>
                    <a:pt x="4085" y="3492657"/>
                    <a:pt x="2490" y="3491062"/>
                  </a:cubicBezTo>
                  <a:cubicBezTo>
                    <a:pt x="896" y="3489468"/>
                    <a:pt x="0" y="3487306"/>
                    <a:pt x="0" y="3485051"/>
                  </a:cubicBezTo>
                  <a:lnTo>
                    <a:pt x="0" y="8502"/>
                  </a:lnTo>
                  <a:cubicBezTo>
                    <a:pt x="0" y="6247"/>
                    <a:pt x="896" y="4085"/>
                    <a:pt x="2490" y="2490"/>
                  </a:cubicBezTo>
                  <a:cubicBezTo>
                    <a:pt x="4085" y="896"/>
                    <a:pt x="6247" y="0"/>
                    <a:pt x="8502" y="0"/>
                  </a:cubicBezTo>
                  <a:close/>
                </a:path>
              </a:pathLst>
            </a:custGeom>
            <a:solidFill>
              <a:srgbClr val="D9D9D9"/>
            </a:solidFill>
            <a:ln cap="sq">
              <a:noFill/>
              <a:prstDash val="solid"/>
              <a:miter/>
            </a:ln>
          </p:spPr>
          <p:txBody>
            <a:bodyPr/>
            <a:lstStyle/>
            <a:p>
              <a:endParaRPr lang="en-US" dirty="0"/>
            </a:p>
          </p:txBody>
        </p:sp>
        <p:sp>
          <p:nvSpPr>
            <p:cNvPr id="74" name="TextBox 74"/>
            <p:cNvSpPr txBox="1"/>
            <p:nvPr/>
          </p:nvSpPr>
          <p:spPr>
            <a:xfrm>
              <a:off x="0" y="-28575"/>
              <a:ext cx="1497762" cy="3522128"/>
            </a:xfrm>
            <a:prstGeom prst="rect">
              <a:avLst/>
            </a:prstGeom>
          </p:spPr>
          <p:txBody>
            <a:bodyPr lIns="20139" tIns="20139" rIns="20139" bIns="20139" rtlCol="0" anchor="ctr"/>
            <a:lstStyle/>
            <a:p>
              <a:pPr algn="ctr">
                <a:lnSpc>
                  <a:spcPts val="1109"/>
                </a:lnSpc>
              </a:pPr>
              <a:endParaRPr dirty="0"/>
            </a:p>
          </p:txBody>
        </p:sp>
      </p:grpSp>
      <p:sp>
        <p:nvSpPr>
          <p:cNvPr id="75" name="TextBox 75"/>
          <p:cNvSpPr txBox="1"/>
          <p:nvPr/>
        </p:nvSpPr>
        <p:spPr>
          <a:xfrm>
            <a:off x="-143470" y="5275136"/>
            <a:ext cx="4312858" cy="2352675"/>
          </a:xfrm>
          <a:prstGeom prst="rect">
            <a:avLst/>
          </a:prstGeom>
        </p:spPr>
        <p:txBody>
          <a:bodyPr lIns="0" tIns="0" rIns="0" bIns="0" rtlCol="0" anchor="t">
            <a:spAutoFit/>
          </a:bodyPr>
          <a:lstStyle/>
          <a:p>
            <a:pPr algn="ctr">
              <a:lnSpc>
                <a:spcPts val="9000"/>
              </a:lnSpc>
            </a:pPr>
            <a:r>
              <a:rPr lang="en-US" sz="9000" dirty="0">
                <a:solidFill>
                  <a:srgbClr val="000000"/>
                </a:solidFill>
                <a:latin typeface="Bebas Neue Bold"/>
              </a:rPr>
              <a:t>POLICY/ </a:t>
            </a:r>
          </a:p>
          <a:p>
            <a:pPr algn="ctr">
              <a:lnSpc>
                <a:spcPts val="9000"/>
              </a:lnSpc>
            </a:pPr>
            <a:r>
              <a:rPr lang="en-US" sz="9000" dirty="0">
                <a:solidFill>
                  <a:srgbClr val="000000"/>
                </a:solidFill>
                <a:latin typeface="Bebas Neue Bold"/>
              </a:rPr>
              <a:t>ATTITUDES</a:t>
            </a:r>
          </a:p>
        </p:txBody>
      </p:sp>
      <p:sp>
        <p:nvSpPr>
          <p:cNvPr id="76" name="TextBox 76"/>
          <p:cNvSpPr txBox="1"/>
          <p:nvPr/>
        </p:nvSpPr>
        <p:spPr>
          <a:xfrm>
            <a:off x="4860181" y="1335321"/>
            <a:ext cx="7609212" cy="666705"/>
          </a:xfrm>
          <a:prstGeom prst="rect">
            <a:avLst/>
          </a:prstGeom>
        </p:spPr>
        <p:txBody>
          <a:bodyPr lIns="0" tIns="0" rIns="0" bIns="0" rtlCol="0" anchor="t">
            <a:spAutoFit/>
          </a:bodyPr>
          <a:lstStyle/>
          <a:p>
            <a:pPr>
              <a:lnSpc>
                <a:spcPts val="5489"/>
              </a:lnSpc>
            </a:pPr>
            <a:r>
              <a:rPr lang="en-US" sz="3949" dirty="0">
                <a:solidFill>
                  <a:srgbClr val="000000"/>
                </a:solidFill>
                <a:latin typeface="Alata"/>
              </a:rPr>
              <a:t>‘Normal, Empowering, Choice’</a:t>
            </a:r>
          </a:p>
        </p:txBody>
      </p:sp>
      <p:sp>
        <p:nvSpPr>
          <p:cNvPr id="77" name="TextBox 77"/>
          <p:cNvSpPr txBox="1"/>
          <p:nvPr/>
        </p:nvSpPr>
        <p:spPr>
          <a:xfrm>
            <a:off x="4789783" y="6487709"/>
            <a:ext cx="7844237" cy="666705"/>
          </a:xfrm>
          <a:prstGeom prst="rect">
            <a:avLst/>
          </a:prstGeom>
        </p:spPr>
        <p:txBody>
          <a:bodyPr lIns="0" tIns="0" rIns="0" bIns="0" rtlCol="0" anchor="t">
            <a:spAutoFit/>
          </a:bodyPr>
          <a:lstStyle/>
          <a:p>
            <a:pPr>
              <a:lnSpc>
                <a:spcPts val="5489"/>
              </a:lnSpc>
            </a:pPr>
            <a:r>
              <a:rPr lang="en-US" sz="3949" dirty="0">
                <a:solidFill>
                  <a:srgbClr val="000000"/>
                </a:solidFill>
                <a:latin typeface="Alata"/>
              </a:rPr>
              <a:t>Victims in Denial Listened to</a:t>
            </a:r>
          </a:p>
        </p:txBody>
      </p:sp>
      <p:sp>
        <p:nvSpPr>
          <p:cNvPr id="78" name="TextBox 78"/>
          <p:cNvSpPr txBox="1"/>
          <p:nvPr/>
        </p:nvSpPr>
        <p:spPr>
          <a:xfrm>
            <a:off x="4789783" y="7632530"/>
            <a:ext cx="7463092" cy="666705"/>
          </a:xfrm>
          <a:prstGeom prst="rect">
            <a:avLst/>
          </a:prstGeom>
        </p:spPr>
        <p:txBody>
          <a:bodyPr lIns="0" tIns="0" rIns="0" bIns="0" rtlCol="0" anchor="t">
            <a:spAutoFit/>
          </a:bodyPr>
          <a:lstStyle/>
          <a:p>
            <a:pPr>
              <a:lnSpc>
                <a:spcPts val="5489"/>
              </a:lnSpc>
            </a:pPr>
            <a:r>
              <a:rPr lang="en-US" sz="3949" dirty="0">
                <a:solidFill>
                  <a:srgbClr val="000000"/>
                </a:solidFill>
                <a:latin typeface="Alata"/>
              </a:rPr>
              <a:t>Survivors Listened to</a:t>
            </a:r>
          </a:p>
        </p:txBody>
      </p:sp>
      <p:sp>
        <p:nvSpPr>
          <p:cNvPr id="79" name="TextBox 79"/>
          <p:cNvSpPr txBox="1"/>
          <p:nvPr/>
        </p:nvSpPr>
        <p:spPr>
          <a:xfrm>
            <a:off x="4761543" y="5411672"/>
            <a:ext cx="7491333" cy="666705"/>
          </a:xfrm>
          <a:prstGeom prst="rect">
            <a:avLst/>
          </a:prstGeom>
        </p:spPr>
        <p:txBody>
          <a:bodyPr lIns="0" tIns="0" rIns="0" bIns="0" rtlCol="0" anchor="t">
            <a:spAutoFit/>
          </a:bodyPr>
          <a:lstStyle/>
          <a:p>
            <a:pPr>
              <a:lnSpc>
                <a:spcPts val="5489"/>
              </a:lnSpc>
            </a:pPr>
            <a:r>
              <a:rPr lang="en-US" sz="3949" dirty="0">
                <a:solidFill>
                  <a:srgbClr val="000000"/>
                </a:solidFill>
                <a:latin typeface="Alata"/>
              </a:rPr>
              <a:t>Abusers Listened to</a:t>
            </a:r>
          </a:p>
        </p:txBody>
      </p:sp>
      <p:sp>
        <p:nvSpPr>
          <p:cNvPr id="80" name="TextBox 80"/>
          <p:cNvSpPr txBox="1"/>
          <p:nvPr/>
        </p:nvSpPr>
        <p:spPr>
          <a:xfrm rot="105588">
            <a:off x="16826260" y="6277125"/>
            <a:ext cx="514203" cy="984322"/>
          </a:xfrm>
          <a:prstGeom prst="rect">
            <a:avLst/>
          </a:prstGeom>
        </p:spPr>
        <p:txBody>
          <a:bodyPr lIns="0" tIns="0" rIns="0" bIns="0" rtlCol="0" anchor="t">
            <a:spAutoFit/>
          </a:bodyPr>
          <a:lstStyle/>
          <a:p>
            <a:pPr>
              <a:lnSpc>
                <a:spcPts val="7543"/>
              </a:lnSpc>
            </a:pPr>
            <a:r>
              <a:rPr lang="en-US" sz="5427" dirty="0">
                <a:solidFill>
                  <a:srgbClr val="000000"/>
                </a:solidFill>
                <a:latin typeface="Poppins"/>
              </a:rPr>
              <a:t>X</a:t>
            </a:r>
          </a:p>
        </p:txBody>
      </p:sp>
      <p:sp>
        <p:nvSpPr>
          <p:cNvPr id="81" name="TextBox 81"/>
          <p:cNvSpPr txBox="1"/>
          <p:nvPr/>
        </p:nvSpPr>
        <p:spPr>
          <a:xfrm>
            <a:off x="4686090" y="2364148"/>
            <a:ext cx="9337395" cy="666705"/>
          </a:xfrm>
          <a:prstGeom prst="rect">
            <a:avLst/>
          </a:prstGeom>
        </p:spPr>
        <p:txBody>
          <a:bodyPr lIns="0" tIns="0" rIns="0" bIns="0" rtlCol="0" anchor="t">
            <a:spAutoFit/>
          </a:bodyPr>
          <a:lstStyle/>
          <a:p>
            <a:pPr>
              <a:lnSpc>
                <a:spcPts val="5489"/>
              </a:lnSpc>
            </a:pPr>
            <a:r>
              <a:rPr lang="en-US" sz="3949" dirty="0">
                <a:solidFill>
                  <a:srgbClr val="000000"/>
                </a:solidFill>
                <a:latin typeface="Alata"/>
              </a:rPr>
              <a:t>Recognised as harm even if no Violence </a:t>
            </a:r>
          </a:p>
        </p:txBody>
      </p:sp>
      <p:sp>
        <p:nvSpPr>
          <p:cNvPr id="82" name="TextBox 82"/>
          <p:cNvSpPr txBox="1"/>
          <p:nvPr/>
        </p:nvSpPr>
        <p:spPr>
          <a:xfrm>
            <a:off x="14572224" y="2114200"/>
            <a:ext cx="540811" cy="1036403"/>
          </a:xfrm>
          <a:prstGeom prst="rect">
            <a:avLst/>
          </a:prstGeom>
        </p:spPr>
        <p:txBody>
          <a:bodyPr lIns="0" tIns="0" rIns="0" bIns="0" rtlCol="0" anchor="t">
            <a:spAutoFit/>
          </a:bodyPr>
          <a:lstStyle/>
          <a:p>
            <a:pPr>
              <a:lnSpc>
                <a:spcPts val="7934"/>
              </a:lnSpc>
            </a:pPr>
            <a:r>
              <a:rPr lang="en-US" sz="5708" dirty="0">
                <a:solidFill>
                  <a:srgbClr val="000000"/>
                </a:solidFill>
                <a:latin typeface="Poppins"/>
              </a:rPr>
              <a:t>X</a:t>
            </a:r>
          </a:p>
        </p:txBody>
      </p:sp>
      <p:sp>
        <p:nvSpPr>
          <p:cNvPr id="83" name="TextBox 83"/>
          <p:cNvSpPr txBox="1"/>
          <p:nvPr/>
        </p:nvSpPr>
        <p:spPr>
          <a:xfrm>
            <a:off x="4796124" y="3380966"/>
            <a:ext cx="7052731" cy="666705"/>
          </a:xfrm>
          <a:prstGeom prst="rect">
            <a:avLst/>
          </a:prstGeom>
        </p:spPr>
        <p:txBody>
          <a:bodyPr lIns="0" tIns="0" rIns="0" bIns="0" rtlCol="0" anchor="t">
            <a:spAutoFit/>
          </a:bodyPr>
          <a:lstStyle/>
          <a:p>
            <a:pPr>
              <a:lnSpc>
                <a:spcPts val="5489"/>
              </a:lnSpc>
            </a:pPr>
            <a:r>
              <a:rPr lang="en-US" sz="3949" dirty="0">
                <a:solidFill>
                  <a:srgbClr val="000000"/>
                </a:solidFill>
                <a:latin typeface="Alata"/>
              </a:rPr>
              <a:t>‘Inevitable’ </a:t>
            </a:r>
          </a:p>
        </p:txBody>
      </p:sp>
      <p:sp>
        <p:nvSpPr>
          <p:cNvPr id="84" name="TextBox 84"/>
          <p:cNvSpPr txBox="1"/>
          <p:nvPr/>
        </p:nvSpPr>
        <p:spPr>
          <a:xfrm>
            <a:off x="16846985" y="3102979"/>
            <a:ext cx="540811" cy="1036403"/>
          </a:xfrm>
          <a:prstGeom prst="rect">
            <a:avLst/>
          </a:prstGeom>
        </p:spPr>
        <p:txBody>
          <a:bodyPr lIns="0" tIns="0" rIns="0" bIns="0" rtlCol="0" anchor="t">
            <a:spAutoFit/>
          </a:bodyPr>
          <a:lstStyle/>
          <a:p>
            <a:pPr>
              <a:lnSpc>
                <a:spcPts val="7934"/>
              </a:lnSpc>
            </a:pPr>
            <a:r>
              <a:rPr lang="en-US" sz="5708" dirty="0">
                <a:solidFill>
                  <a:srgbClr val="000000"/>
                </a:solidFill>
                <a:latin typeface="Poppins"/>
              </a:rPr>
              <a:t>X</a:t>
            </a:r>
          </a:p>
        </p:txBody>
      </p:sp>
      <p:sp>
        <p:nvSpPr>
          <p:cNvPr id="85" name="TextBox 85"/>
          <p:cNvSpPr txBox="1"/>
          <p:nvPr/>
        </p:nvSpPr>
        <p:spPr>
          <a:xfrm>
            <a:off x="4819994" y="4445755"/>
            <a:ext cx="6822668" cy="666705"/>
          </a:xfrm>
          <a:prstGeom prst="rect">
            <a:avLst/>
          </a:prstGeom>
        </p:spPr>
        <p:txBody>
          <a:bodyPr lIns="0" tIns="0" rIns="0" bIns="0" rtlCol="0" anchor="t">
            <a:spAutoFit/>
          </a:bodyPr>
          <a:lstStyle/>
          <a:p>
            <a:pPr>
              <a:lnSpc>
                <a:spcPts val="5489"/>
              </a:lnSpc>
            </a:pPr>
            <a:r>
              <a:rPr lang="en-US" sz="3949" dirty="0">
                <a:solidFill>
                  <a:srgbClr val="000000"/>
                </a:solidFill>
                <a:latin typeface="Alata"/>
              </a:rPr>
              <a:t>Abusers Decriminalised</a:t>
            </a:r>
          </a:p>
        </p:txBody>
      </p:sp>
      <p:sp>
        <p:nvSpPr>
          <p:cNvPr id="86" name="TextBox 86"/>
          <p:cNvSpPr txBox="1"/>
          <p:nvPr/>
        </p:nvSpPr>
        <p:spPr>
          <a:xfrm>
            <a:off x="16846985" y="4167957"/>
            <a:ext cx="540811" cy="1036403"/>
          </a:xfrm>
          <a:prstGeom prst="rect">
            <a:avLst/>
          </a:prstGeom>
        </p:spPr>
        <p:txBody>
          <a:bodyPr lIns="0" tIns="0" rIns="0" bIns="0" rtlCol="0" anchor="t">
            <a:spAutoFit/>
          </a:bodyPr>
          <a:lstStyle/>
          <a:p>
            <a:pPr>
              <a:lnSpc>
                <a:spcPts val="7934"/>
              </a:lnSpc>
            </a:pPr>
            <a:r>
              <a:rPr lang="en-US" sz="5708" dirty="0">
                <a:solidFill>
                  <a:srgbClr val="000000"/>
                </a:solidFill>
                <a:latin typeface="Poppins"/>
              </a:rPr>
              <a:t>X</a:t>
            </a:r>
          </a:p>
        </p:txBody>
      </p:sp>
      <p:sp>
        <p:nvSpPr>
          <p:cNvPr id="87" name="TextBox 87"/>
          <p:cNvSpPr txBox="1"/>
          <p:nvPr/>
        </p:nvSpPr>
        <p:spPr>
          <a:xfrm rot="105588">
            <a:off x="16873367" y="1103139"/>
            <a:ext cx="514203" cy="984322"/>
          </a:xfrm>
          <a:prstGeom prst="rect">
            <a:avLst/>
          </a:prstGeom>
        </p:spPr>
        <p:txBody>
          <a:bodyPr lIns="0" tIns="0" rIns="0" bIns="0" rtlCol="0" anchor="t">
            <a:spAutoFit/>
          </a:bodyPr>
          <a:lstStyle/>
          <a:p>
            <a:pPr>
              <a:lnSpc>
                <a:spcPts val="7543"/>
              </a:lnSpc>
            </a:pPr>
            <a:r>
              <a:rPr lang="en-US" sz="5427" dirty="0">
                <a:solidFill>
                  <a:srgbClr val="000000"/>
                </a:solidFill>
                <a:latin typeface="Poppins"/>
              </a:rPr>
              <a:t>X</a:t>
            </a:r>
          </a:p>
        </p:txBody>
      </p:sp>
      <p:sp>
        <p:nvSpPr>
          <p:cNvPr id="88" name="TextBox 88"/>
          <p:cNvSpPr txBox="1"/>
          <p:nvPr/>
        </p:nvSpPr>
        <p:spPr>
          <a:xfrm rot="105588">
            <a:off x="16826990" y="5005847"/>
            <a:ext cx="540811" cy="1036403"/>
          </a:xfrm>
          <a:prstGeom prst="rect">
            <a:avLst/>
          </a:prstGeom>
        </p:spPr>
        <p:txBody>
          <a:bodyPr lIns="0" tIns="0" rIns="0" bIns="0" rtlCol="0" anchor="t">
            <a:spAutoFit/>
          </a:bodyPr>
          <a:lstStyle/>
          <a:p>
            <a:pPr>
              <a:lnSpc>
                <a:spcPts val="7934"/>
              </a:lnSpc>
            </a:pPr>
            <a:r>
              <a:rPr lang="en-US" sz="5708" dirty="0">
                <a:solidFill>
                  <a:srgbClr val="000000"/>
                </a:solidFill>
                <a:latin typeface="Poppins"/>
              </a:rPr>
              <a:t>X</a:t>
            </a:r>
          </a:p>
        </p:txBody>
      </p:sp>
      <p:sp>
        <p:nvSpPr>
          <p:cNvPr id="89" name="TextBox 89"/>
          <p:cNvSpPr txBox="1"/>
          <p:nvPr/>
        </p:nvSpPr>
        <p:spPr>
          <a:xfrm rot="105588">
            <a:off x="14640321" y="7397399"/>
            <a:ext cx="514203" cy="984322"/>
          </a:xfrm>
          <a:prstGeom prst="rect">
            <a:avLst/>
          </a:prstGeom>
        </p:spPr>
        <p:txBody>
          <a:bodyPr lIns="0" tIns="0" rIns="0" bIns="0" rtlCol="0" anchor="t">
            <a:spAutoFit/>
          </a:bodyPr>
          <a:lstStyle/>
          <a:p>
            <a:pPr>
              <a:lnSpc>
                <a:spcPts val="7543"/>
              </a:lnSpc>
            </a:pPr>
            <a:r>
              <a:rPr lang="en-US" sz="5427" dirty="0">
                <a:solidFill>
                  <a:srgbClr val="000000"/>
                </a:solidFill>
                <a:latin typeface="Poppins"/>
              </a:rPr>
              <a:t>X</a:t>
            </a:r>
          </a:p>
        </p:txBody>
      </p:sp>
      <p:sp>
        <p:nvSpPr>
          <p:cNvPr id="90" name="TextBox 90"/>
          <p:cNvSpPr txBox="1"/>
          <p:nvPr/>
        </p:nvSpPr>
        <p:spPr>
          <a:xfrm>
            <a:off x="-21646" y="2408094"/>
            <a:ext cx="3778998" cy="2444318"/>
          </a:xfrm>
          <a:prstGeom prst="rect">
            <a:avLst/>
          </a:prstGeom>
        </p:spPr>
        <p:txBody>
          <a:bodyPr lIns="0" tIns="0" rIns="0" bIns="0" rtlCol="0" anchor="t">
            <a:spAutoFit/>
          </a:bodyPr>
          <a:lstStyle/>
          <a:p>
            <a:pPr algn="ctr">
              <a:lnSpc>
                <a:spcPts val="9398"/>
              </a:lnSpc>
            </a:pPr>
            <a:r>
              <a:rPr lang="en-US" sz="9398" dirty="0">
                <a:solidFill>
                  <a:srgbClr val="000000"/>
                </a:solidFill>
                <a:latin typeface="Bebas Neue Bold"/>
              </a:rPr>
              <a:t>VAWG  MODEL:</a:t>
            </a:r>
          </a:p>
        </p:txBody>
      </p:sp>
      <p:sp>
        <p:nvSpPr>
          <p:cNvPr id="91" name="TextBox 91"/>
          <p:cNvSpPr txBox="1"/>
          <p:nvPr/>
        </p:nvSpPr>
        <p:spPr>
          <a:xfrm>
            <a:off x="15816811" y="364352"/>
            <a:ext cx="2601435" cy="556176"/>
          </a:xfrm>
          <a:prstGeom prst="rect">
            <a:avLst/>
          </a:prstGeom>
        </p:spPr>
        <p:txBody>
          <a:bodyPr lIns="0" tIns="0" rIns="0" bIns="0" rtlCol="0" anchor="t">
            <a:spAutoFit/>
          </a:bodyPr>
          <a:lstStyle/>
          <a:p>
            <a:pPr algn="ctr">
              <a:lnSpc>
                <a:spcPts val="4271"/>
              </a:lnSpc>
            </a:pPr>
            <a:r>
              <a:rPr lang="en-US" sz="4271" dirty="0">
                <a:solidFill>
                  <a:srgbClr val="000000"/>
                </a:solidFill>
                <a:latin typeface="Open Sans Extra Bold"/>
              </a:rPr>
              <a:t>VAWG</a:t>
            </a:r>
          </a:p>
        </p:txBody>
      </p:sp>
      <p:sp>
        <p:nvSpPr>
          <p:cNvPr id="92" name="TextBox 92"/>
          <p:cNvSpPr txBox="1"/>
          <p:nvPr/>
        </p:nvSpPr>
        <p:spPr>
          <a:xfrm>
            <a:off x="12700695" y="342238"/>
            <a:ext cx="3471171" cy="581738"/>
          </a:xfrm>
          <a:prstGeom prst="rect">
            <a:avLst/>
          </a:prstGeom>
        </p:spPr>
        <p:txBody>
          <a:bodyPr lIns="0" tIns="0" rIns="0" bIns="0" rtlCol="0" anchor="t">
            <a:spAutoFit/>
          </a:bodyPr>
          <a:lstStyle/>
          <a:p>
            <a:pPr algn="ctr">
              <a:lnSpc>
                <a:spcPts val="4514"/>
              </a:lnSpc>
            </a:pPr>
            <a:r>
              <a:rPr lang="en-US" sz="4141" dirty="0">
                <a:solidFill>
                  <a:srgbClr val="000000"/>
                </a:solidFill>
                <a:latin typeface="Open Sans Extra Bold"/>
              </a:rPr>
              <a:t>SEX TRADE</a:t>
            </a:r>
          </a:p>
        </p:txBody>
      </p:sp>
      <p:sp>
        <p:nvSpPr>
          <p:cNvPr id="94" name="TextBox 94"/>
          <p:cNvSpPr txBox="1"/>
          <p:nvPr/>
        </p:nvSpPr>
        <p:spPr>
          <a:xfrm>
            <a:off x="4531962" y="8881092"/>
            <a:ext cx="13274879" cy="1432443"/>
          </a:xfrm>
          <a:prstGeom prst="rect">
            <a:avLst/>
          </a:prstGeom>
        </p:spPr>
        <p:txBody>
          <a:bodyPr wrap="square" lIns="0" tIns="0" rIns="0" bIns="0" rtlCol="0" anchor="t">
            <a:spAutoFit/>
          </a:bodyPr>
          <a:lstStyle/>
          <a:p>
            <a:pPr>
              <a:lnSpc>
                <a:spcPts val="3822"/>
              </a:lnSpc>
            </a:pPr>
            <a:r>
              <a:rPr lang="en-US" sz="2400" dirty="0">
                <a:solidFill>
                  <a:srgbClr val="000000"/>
                </a:solidFill>
                <a:latin typeface="Poppins"/>
              </a:rPr>
              <a:t>Summary of how the sex industry is currently dealt with compared to other VAWG. Once the sex trade is recognised as VAWG, the appropriate way to address it becomes self evident</a:t>
            </a:r>
          </a:p>
        </p:txBody>
      </p:sp>
      <p:sp>
        <p:nvSpPr>
          <p:cNvPr id="95" name="Freeform 24">
            <a:extLst>
              <a:ext uri="{FF2B5EF4-FFF2-40B4-BE49-F238E27FC236}">
                <a16:creationId xmlns:a16="http://schemas.microsoft.com/office/drawing/2014/main" id="{E534B533-DEB8-C8C4-8DD2-D684D4CB8663}"/>
              </a:ext>
            </a:extLst>
          </p:cNvPr>
          <p:cNvSpPr/>
          <p:nvPr/>
        </p:nvSpPr>
        <p:spPr>
          <a:xfrm>
            <a:off x="416242" y="70513"/>
            <a:ext cx="1058796" cy="1058796"/>
          </a:xfrm>
          <a:custGeom>
            <a:avLst/>
            <a:gdLst/>
            <a:ahLst/>
            <a:cxnLst/>
            <a:rect l="l" t="t" r="r" b="b"/>
            <a:pathLst>
              <a:path w="1058796" h="1058796">
                <a:moveTo>
                  <a:pt x="0" y="0"/>
                </a:moveTo>
                <a:lnTo>
                  <a:pt x="1058796" y="0"/>
                </a:lnTo>
                <a:lnTo>
                  <a:pt x="1058796" y="1058796"/>
                </a:lnTo>
                <a:lnTo>
                  <a:pt x="0" y="10587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623710" y="-9005923"/>
            <a:ext cx="1088623" cy="19100469"/>
            <a:chOff x="0" y="-28575"/>
            <a:chExt cx="358107" cy="6283185"/>
          </a:xfrm>
        </p:grpSpPr>
        <p:sp>
          <p:nvSpPr>
            <p:cNvPr id="3" name="Freeform 3"/>
            <p:cNvSpPr/>
            <p:nvPr/>
          </p:nvSpPr>
          <p:spPr>
            <a:xfrm>
              <a:off x="0" y="112960"/>
              <a:ext cx="358107" cy="6015919"/>
            </a:xfrm>
            <a:custGeom>
              <a:avLst/>
              <a:gdLst/>
              <a:ahLst/>
              <a:cxnLst/>
              <a:rect l="l" t="t" r="r" b="b"/>
              <a:pathLst>
                <a:path w="358107" h="6254610">
                  <a:moveTo>
                    <a:pt x="35558" y="0"/>
                  </a:moveTo>
                  <a:lnTo>
                    <a:pt x="322549" y="0"/>
                  </a:lnTo>
                  <a:cubicBezTo>
                    <a:pt x="342187" y="0"/>
                    <a:pt x="358107" y="15920"/>
                    <a:pt x="358107" y="35558"/>
                  </a:cubicBezTo>
                  <a:lnTo>
                    <a:pt x="358107" y="6219052"/>
                  </a:lnTo>
                  <a:cubicBezTo>
                    <a:pt x="358107" y="6228483"/>
                    <a:pt x="354361" y="6237527"/>
                    <a:pt x="347693" y="6244196"/>
                  </a:cubicBezTo>
                  <a:cubicBezTo>
                    <a:pt x="341024" y="6250864"/>
                    <a:pt x="331980" y="6254610"/>
                    <a:pt x="322549" y="6254610"/>
                  </a:cubicBezTo>
                  <a:lnTo>
                    <a:pt x="35558" y="6254610"/>
                  </a:lnTo>
                  <a:cubicBezTo>
                    <a:pt x="26128" y="6254610"/>
                    <a:pt x="17083" y="6250864"/>
                    <a:pt x="10415" y="6244196"/>
                  </a:cubicBezTo>
                  <a:cubicBezTo>
                    <a:pt x="3746" y="6237527"/>
                    <a:pt x="0" y="6228483"/>
                    <a:pt x="0" y="6219052"/>
                  </a:cubicBezTo>
                  <a:lnTo>
                    <a:pt x="0" y="35558"/>
                  </a:lnTo>
                  <a:cubicBezTo>
                    <a:pt x="0" y="26128"/>
                    <a:pt x="3746" y="17083"/>
                    <a:pt x="10415" y="10415"/>
                  </a:cubicBezTo>
                  <a:cubicBezTo>
                    <a:pt x="17083" y="3746"/>
                    <a:pt x="26128" y="0"/>
                    <a:pt x="35558" y="0"/>
                  </a:cubicBezTo>
                  <a:close/>
                </a:path>
              </a:pathLst>
            </a:custGeom>
            <a:solidFill>
              <a:srgbClr val="D9D9D9"/>
            </a:solidFill>
            <a:ln cap="sq">
              <a:noFill/>
              <a:prstDash val="solid"/>
              <a:miter/>
            </a:ln>
          </p:spPr>
          <p:txBody>
            <a:bodyPr/>
            <a:lstStyle/>
            <a:p>
              <a:endParaRPr lang="en-US" dirty="0"/>
            </a:p>
          </p:txBody>
        </p:sp>
        <p:sp>
          <p:nvSpPr>
            <p:cNvPr id="4" name="TextBox 4"/>
            <p:cNvSpPr txBox="1"/>
            <p:nvPr/>
          </p:nvSpPr>
          <p:spPr>
            <a:xfrm>
              <a:off x="0" y="-28575"/>
              <a:ext cx="358107" cy="6283185"/>
            </a:xfrm>
            <a:prstGeom prst="rect">
              <a:avLst/>
            </a:prstGeom>
          </p:spPr>
          <p:txBody>
            <a:bodyPr lIns="20139" tIns="20139" rIns="20139" bIns="20139" rtlCol="0" anchor="ctr"/>
            <a:lstStyle/>
            <a:p>
              <a:pPr algn="ctr">
                <a:lnSpc>
                  <a:spcPts val="1109"/>
                </a:lnSpc>
              </a:pPr>
              <a:endParaRPr dirty="0"/>
            </a:p>
          </p:txBody>
        </p:sp>
      </p:grpSp>
      <p:sp>
        <p:nvSpPr>
          <p:cNvPr id="5" name="TextBox 5"/>
          <p:cNvSpPr txBox="1"/>
          <p:nvPr/>
        </p:nvSpPr>
        <p:spPr>
          <a:xfrm>
            <a:off x="2125563" y="-232943"/>
            <a:ext cx="14838382" cy="1125884"/>
          </a:xfrm>
          <a:prstGeom prst="rect">
            <a:avLst/>
          </a:prstGeom>
        </p:spPr>
        <p:txBody>
          <a:bodyPr lIns="0" tIns="0" rIns="0" bIns="0" rtlCol="0" anchor="t">
            <a:spAutoFit/>
          </a:bodyPr>
          <a:lstStyle/>
          <a:p>
            <a:pPr>
              <a:lnSpc>
                <a:spcPts val="9651"/>
              </a:lnSpc>
            </a:pPr>
            <a:r>
              <a:rPr lang="en-US" sz="4617" dirty="0">
                <a:solidFill>
                  <a:srgbClr val="000000"/>
                </a:solidFill>
                <a:latin typeface="Poppins"/>
              </a:rPr>
              <a:t>Models for Addressing the Sex Trade *</a:t>
            </a:r>
          </a:p>
        </p:txBody>
      </p:sp>
      <p:grpSp>
        <p:nvGrpSpPr>
          <p:cNvPr id="6" name="Group 6"/>
          <p:cNvGrpSpPr/>
          <p:nvPr/>
        </p:nvGrpSpPr>
        <p:grpSpPr>
          <a:xfrm rot="5400000">
            <a:off x="9068291" y="914709"/>
            <a:ext cx="9198377" cy="9484880"/>
            <a:chOff x="0" y="0"/>
            <a:chExt cx="3025848" cy="3120094"/>
          </a:xfrm>
        </p:grpSpPr>
        <p:sp>
          <p:nvSpPr>
            <p:cNvPr id="7" name="Freeform 7"/>
            <p:cNvSpPr/>
            <p:nvPr/>
          </p:nvSpPr>
          <p:spPr>
            <a:xfrm>
              <a:off x="0" y="0"/>
              <a:ext cx="3025848" cy="3120094"/>
            </a:xfrm>
            <a:custGeom>
              <a:avLst/>
              <a:gdLst/>
              <a:ahLst/>
              <a:cxnLst/>
              <a:rect l="l" t="t" r="r" b="b"/>
              <a:pathLst>
                <a:path w="3025848" h="3120094">
                  <a:moveTo>
                    <a:pt x="4208" y="0"/>
                  </a:moveTo>
                  <a:lnTo>
                    <a:pt x="3021639" y="0"/>
                  </a:lnTo>
                  <a:cubicBezTo>
                    <a:pt x="3022755" y="0"/>
                    <a:pt x="3023826" y="443"/>
                    <a:pt x="3024615" y="1233"/>
                  </a:cubicBezTo>
                  <a:cubicBezTo>
                    <a:pt x="3025404" y="2022"/>
                    <a:pt x="3025848" y="3092"/>
                    <a:pt x="3025848" y="4208"/>
                  </a:cubicBezTo>
                  <a:lnTo>
                    <a:pt x="3025848" y="3115886"/>
                  </a:lnTo>
                  <a:cubicBezTo>
                    <a:pt x="3025848" y="3118210"/>
                    <a:pt x="3023963" y="3120094"/>
                    <a:pt x="3021639" y="3120094"/>
                  </a:cubicBezTo>
                  <a:lnTo>
                    <a:pt x="4208" y="3120094"/>
                  </a:lnTo>
                  <a:cubicBezTo>
                    <a:pt x="1884" y="3120094"/>
                    <a:pt x="0" y="3118210"/>
                    <a:pt x="0" y="3115886"/>
                  </a:cubicBezTo>
                  <a:lnTo>
                    <a:pt x="0" y="4208"/>
                  </a:lnTo>
                  <a:cubicBezTo>
                    <a:pt x="0" y="3092"/>
                    <a:pt x="443" y="2022"/>
                    <a:pt x="1233" y="1233"/>
                  </a:cubicBezTo>
                  <a:cubicBezTo>
                    <a:pt x="2022" y="443"/>
                    <a:pt x="3092" y="0"/>
                    <a:pt x="4208" y="0"/>
                  </a:cubicBezTo>
                  <a:close/>
                </a:path>
              </a:pathLst>
            </a:custGeom>
            <a:gradFill rotWithShape="1">
              <a:gsLst>
                <a:gs pos="0">
                  <a:srgbClr val="82F6F6">
                    <a:alpha val="100000"/>
                  </a:srgbClr>
                </a:gs>
                <a:gs pos="69000">
                  <a:srgbClr val="45F6F3">
                    <a:alpha val="100000"/>
                  </a:srgbClr>
                </a:gs>
                <a:gs pos="100000">
                  <a:srgbClr val="41EDE9">
                    <a:alpha val="100000"/>
                  </a:srgbClr>
                </a:gs>
              </a:gsLst>
              <a:lin ang="5400000"/>
            </a:gradFill>
            <a:ln cap="sq">
              <a:noFill/>
              <a:prstDash val="solid"/>
              <a:miter/>
            </a:ln>
          </p:spPr>
          <p:txBody>
            <a:bodyPr/>
            <a:lstStyle/>
            <a:p>
              <a:endParaRPr lang="en-US" dirty="0"/>
            </a:p>
          </p:txBody>
        </p:sp>
        <p:sp>
          <p:nvSpPr>
            <p:cNvPr id="8" name="TextBox 8"/>
            <p:cNvSpPr txBox="1"/>
            <p:nvPr/>
          </p:nvSpPr>
          <p:spPr>
            <a:xfrm>
              <a:off x="0" y="-28575"/>
              <a:ext cx="3025848" cy="3148669"/>
            </a:xfrm>
            <a:prstGeom prst="rect">
              <a:avLst/>
            </a:prstGeom>
          </p:spPr>
          <p:txBody>
            <a:bodyPr lIns="20139" tIns="20139" rIns="20139" bIns="20139" rtlCol="0" anchor="ctr"/>
            <a:lstStyle/>
            <a:p>
              <a:pPr algn="ctr">
                <a:lnSpc>
                  <a:spcPts val="1109"/>
                </a:lnSpc>
              </a:pPr>
              <a:endParaRPr dirty="0"/>
            </a:p>
          </p:txBody>
        </p:sp>
      </p:grpSp>
      <p:sp>
        <p:nvSpPr>
          <p:cNvPr id="9" name="TextBox 9"/>
          <p:cNvSpPr txBox="1"/>
          <p:nvPr/>
        </p:nvSpPr>
        <p:spPr>
          <a:xfrm>
            <a:off x="381517" y="1596548"/>
            <a:ext cx="8743071" cy="919606"/>
          </a:xfrm>
          <a:prstGeom prst="rect">
            <a:avLst/>
          </a:prstGeom>
        </p:spPr>
        <p:txBody>
          <a:bodyPr lIns="0" tIns="0" rIns="0" bIns="0" rtlCol="0" anchor="t">
            <a:spAutoFit/>
          </a:bodyPr>
          <a:lstStyle/>
          <a:p>
            <a:pPr>
              <a:lnSpc>
                <a:spcPts val="7849"/>
              </a:lnSpc>
            </a:pPr>
            <a:r>
              <a:rPr lang="en-US" sz="4700" dirty="0">
                <a:solidFill>
                  <a:srgbClr val="000000"/>
                </a:solidFill>
                <a:latin typeface="Open Sans Extra Bold"/>
              </a:rPr>
              <a:t>‘Work’ </a:t>
            </a:r>
          </a:p>
        </p:txBody>
      </p:sp>
      <p:sp>
        <p:nvSpPr>
          <p:cNvPr id="10" name="TextBox 10"/>
          <p:cNvSpPr txBox="1"/>
          <p:nvPr/>
        </p:nvSpPr>
        <p:spPr>
          <a:xfrm>
            <a:off x="9544754" y="1434767"/>
            <a:ext cx="8743071" cy="919606"/>
          </a:xfrm>
          <a:prstGeom prst="rect">
            <a:avLst/>
          </a:prstGeom>
        </p:spPr>
        <p:txBody>
          <a:bodyPr lIns="0" tIns="0" rIns="0" bIns="0" rtlCol="0" anchor="t">
            <a:spAutoFit/>
          </a:bodyPr>
          <a:lstStyle/>
          <a:p>
            <a:pPr>
              <a:lnSpc>
                <a:spcPts val="7849"/>
              </a:lnSpc>
            </a:pPr>
            <a:r>
              <a:rPr lang="en-US" sz="4700" dirty="0">
                <a:solidFill>
                  <a:srgbClr val="000000"/>
                </a:solidFill>
                <a:latin typeface="Open Sans Extra Bold"/>
              </a:rPr>
              <a:t>‘VAWG’</a:t>
            </a:r>
          </a:p>
        </p:txBody>
      </p:sp>
      <p:sp>
        <p:nvSpPr>
          <p:cNvPr id="19" name="TextBox 19"/>
          <p:cNvSpPr txBox="1"/>
          <p:nvPr/>
        </p:nvSpPr>
        <p:spPr>
          <a:xfrm>
            <a:off x="9411042" y="2594867"/>
            <a:ext cx="8743071" cy="643633"/>
          </a:xfrm>
          <a:prstGeom prst="rect">
            <a:avLst/>
          </a:prstGeom>
        </p:spPr>
        <p:txBody>
          <a:bodyPr lIns="0" tIns="0" rIns="0" bIns="0" rtlCol="0" anchor="t">
            <a:spAutoFit/>
          </a:bodyPr>
          <a:lstStyle/>
          <a:p>
            <a:pPr marL="334651" lvl="1">
              <a:lnSpc>
                <a:spcPts val="5177"/>
              </a:lnSpc>
            </a:pPr>
            <a:r>
              <a:rPr lang="en-US" sz="3100" dirty="0">
                <a:solidFill>
                  <a:srgbClr val="000000"/>
                </a:solidFill>
                <a:latin typeface="Poppins"/>
              </a:rPr>
              <a:t>Work to </a:t>
            </a:r>
            <a:r>
              <a:rPr lang="en-US" sz="3100" b="1" dirty="0">
                <a:solidFill>
                  <a:srgbClr val="000000"/>
                </a:solidFill>
                <a:latin typeface="Poppins"/>
              </a:rPr>
              <a:t>end the industry:</a:t>
            </a:r>
          </a:p>
        </p:txBody>
      </p:sp>
      <p:sp>
        <p:nvSpPr>
          <p:cNvPr id="22" name="TextBox 22"/>
          <p:cNvSpPr txBox="1"/>
          <p:nvPr/>
        </p:nvSpPr>
        <p:spPr>
          <a:xfrm>
            <a:off x="9411217" y="3890614"/>
            <a:ext cx="8743071" cy="643633"/>
          </a:xfrm>
          <a:prstGeom prst="rect">
            <a:avLst/>
          </a:prstGeom>
        </p:spPr>
        <p:txBody>
          <a:bodyPr lIns="0" tIns="0" rIns="0" bIns="0" rtlCol="0" anchor="t">
            <a:spAutoFit/>
          </a:bodyPr>
          <a:lstStyle/>
          <a:p>
            <a:pPr marL="334651" lvl="1">
              <a:lnSpc>
                <a:spcPts val="5177"/>
              </a:lnSpc>
            </a:pPr>
            <a:r>
              <a:rPr lang="en-US" sz="3100" dirty="0">
                <a:solidFill>
                  <a:srgbClr val="000000"/>
                </a:solidFill>
                <a:latin typeface="Poppins Bold"/>
              </a:rPr>
              <a:t>1. All sex sellers recognised as Victims</a:t>
            </a:r>
            <a:endParaRPr lang="en-US" sz="3100" dirty="0">
              <a:solidFill>
                <a:srgbClr val="000000"/>
              </a:solidFill>
              <a:latin typeface="Poppins"/>
            </a:endParaRPr>
          </a:p>
        </p:txBody>
      </p:sp>
      <p:sp>
        <p:nvSpPr>
          <p:cNvPr id="27" name="TextBox 27"/>
          <p:cNvSpPr txBox="1"/>
          <p:nvPr/>
        </p:nvSpPr>
        <p:spPr>
          <a:xfrm>
            <a:off x="9267226" y="6752106"/>
            <a:ext cx="8743071" cy="643633"/>
          </a:xfrm>
          <a:prstGeom prst="rect">
            <a:avLst/>
          </a:prstGeom>
        </p:spPr>
        <p:txBody>
          <a:bodyPr lIns="0" tIns="0" rIns="0" bIns="0" rtlCol="0" anchor="t">
            <a:spAutoFit/>
          </a:bodyPr>
          <a:lstStyle/>
          <a:p>
            <a:pPr marL="334651" lvl="1">
              <a:lnSpc>
                <a:spcPts val="5177"/>
              </a:lnSpc>
            </a:pPr>
            <a:r>
              <a:rPr lang="en-US" sz="3100" dirty="0">
                <a:solidFill>
                  <a:srgbClr val="000000"/>
                </a:solidFill>
                <a:latin typeface="Poppins Bold"/>
              </a:rPr>
              <a:t>2. All buyers/profiteers seen as abusers</a:t>
            </a:r>
            <a:endParaRPr lang="en-US" sz="3100" dirty="0">
              <a:solidFill>
                <a:srgbClr val="000000"/>
              </a:solidFill>
              <a:latin typeface="Poppins"/>
            </a:endParaRPr>
          </a:p>
        </p:txBody>
      </p:sp>
      <p:sp>
        <p:nvSpPr>
          <p:cNvPr id="33" name="TextBox 22">
            <a:extLst>
              <a:ext uri="{FF2B5EF4-FFF2-40B4-BE49-F238E27FC236}">
                <a16:creationId xmlns:a16="http://schemas.microsoft.com/office/drawing/2014/main" id="{63FA933C-8CE0-7334-F623-7AF62DB7B40A}"/>
              </a:ext>
            </a:extLst>
          </p:cNvPr>
          <p:cNvSpPr txBox="1"/>
          <p:nvPr/>
        </p:nvSpPr>
        <p:spPr>
          <a:xfrm>
            <a:off x="10363200" y="4564328"/>
            <a:ext cx="7924800" cy="619400"/>
          </a:xfrm>
          <a:prstGeom prst="rect">
            <a:avLst/>
          </a:prstGeom>
        </p:spPr>
        <p:txBody>
          <a:bodyPr wrap="square" lIns="0" tIns="0" rIns="0" bIns="0" rtlCol="0" anchor="t">
            <a:spAutoFit/>
          </a:bodyPr>
          <a:lstStyle/>
          <a:p>
            <a:pPr marL="669301" lvl="1" indent="-334650">
              <a:lnSpc>
                <a:spcPts val="5177"/>
              </a:lnSpc>
              <a:buFont typeface="Arial"/>
              <a:buChar char="•"/>
            </a:pPr>
            <a:r>
              <a:rPr lang="en-US" sz="3100" dirty="0">
                <a:solidFill>
                  <a:srgbClr val="000000"/>
                </a:solidFill>
                <a:latin typeface="Abadi" panose="020F0502020204030204" pitchFamily="34" charset="0"/>
              </a:rPr>
              <a:t>Never Criminalised</a:t>
            </a:r>
          </a:p>
        </p:txBody>
      </p:sp>
      <p:sp>
        <p:nvSpPr>
          <p:cNvPr id="34" name="TextBox 22">
            <a:extLst>
              <a:ext uri="{FF2B5EF4-FFF2-40B4-BE49-F238E27FC236}">
                <a16:creationId xmlns:a16="http://schemas.microsoft.com/office/drawing/2014/main" id="{52BA5610-DD25-0550-334E-637A68E5611A}"/>
              </a:ext>
            </a:extLst>
          </p:cNvPr>
          <p:cNvSpPr txBox="1"/>
          <p:nvPr/>
        </p:nvSpPr>
        <p:spPr>
          <a:xfrm>
            <a:off x="10363200" y="5306996"/>
            <a:ext cx="7924800" cy="619400"/>
          </a:xfrm>
          <a:prstGeom prst="rect">
            <a:avLst/>
          </a:prstGeom>
        </p:spPr>
        <p:txBody>
          <a:bodyPr wrap="square" lIns="0" tIns="0" rIns="0" bIns="0" rtlCol="0" anchor="t">
            <a:spAutoFit/>
          </a:bodyPr>
          <a:lstStyle/>
          <a:p>
            <a:pPr marL="669301" lvl="1" indent="-334650">
              <a:lnSpc>
                <a:spcPts val="5177"/>
              </a:lnSpc>
              <a:buFont typeface="Arial"/>
              <a:buChar char="•"/>
            </a:pPr>
            <a:r>
              <a:rPr lang="en-US" sz="3100" dirty="0">
                <a:solidFill>
                  <a:srgbClr val="000000"/>
                </a:solidFill>
                <a:latin typeface="Abadi" panose="020F0502020204030204" pitchFamily="34" charset="0"/>
              </a:rPr>
              <a:t>Supported, including to Exit</a:t>
            </a:r>
          </a:p>
        </p:txBody>
      </p:sp>
      <p:sp>
        <p:nvSpPr>
          <p:cNvPr id="35" name="TextBox 22">
            <a:extLst>
              <a:ext uri="{FF2B5EF4-FFF2-40B4-BE49-F238E27FC236}">
                <a16:creationId xmlns:a16="http://schemas.microsoft.com/office/drawing/2014/main" id="{C1507A8D-2208-3CF4-24A1-9DF2F3E8AF39}"/>
              </a:ext>
            </a:extLst>
          </p:cNvPr>
          <p:cNvSpPr txBox="1"/>
          <p:nvPr/>
        </p:nvSpPr>
        <p:spPr>
          <a:xfrm>
            <a:off x="9951036" y="7360252"/>
            <a:ext cx="7924800" cy="619400"/>
          </a:xfrm>
          <a:prstGeom prst="rect">
            <a:avLst/>
          </a:prstGeom>
        </p:spPr>
        <p:txBody>
          <a:bodyPr wrap="square" lIns="0" tIns="0" rIns="0" bIns="0" rtlCol="0" anchor="t">
            <a:spAutoFit/>
          </a:bodyPr>
          <a:lstStyle/>
          <a:p>
            <a:pPr marL="669301" lvl="1" indent="-334650">
              <a:lnSpc>
                <a:spcPts val="5177"/>
              </a:lnSpc>
              <a:buFont typeface="Arial"/>
              <a:buChar char="•"/>
            </a:pPr>
            <a:r>
              <a:rPr lang="en-US" sz="3100" dirty="0">
                <a:solidFill>
                  <a:srgbClr val="000000"/>
                </a:solidFill>
                <a:latin typeface="Abadi" panose="020F0502020204030204" pitchFamily="34" charset="0"/>
              </a:rPr>
              <a:t>Criminalised or otherwise deterred</a:t>
            </a:r>
          </a:p>
        </p:txBody>
      </p:sp>
      <p:sp>
        <p:nvSpPr>
          <p:cNvPr id="37" name="TextBox 22">
            <a:extLst>
              <a:ext uri="{FF2B5EF4-FFF2-40B4-BE49-F238E27FC236}">
                <a16:creationId xmlns:a16="http://schemas.microsoft.com/office/drawing/2014/main" id="{64FBBEA6-95DF-CC30-25DE-C64FC57DC799}"/>
              </a:ext>
            </a:extLst>
          </p:cNvPr>
          <p:cNvSpPr txBox="1"/>
          <p:nvPr/>
        </p:nvSpPr>
        <p:spPr>
          <a:xfrm>
            <a:off x="9158721" y="8715100"/>
            <a:ext cx="8851576" cy="619400"/>
          </a:xfrm>
          <a:prstGeom prst="rect">
            <a:avLst/>
          </a:prstGeom>
        </p:spPr>
        <p:txBody>
          <a:bodyPr wrap="square" lIns="0" tIns="0" rIns="0" bIns="0" rtlCol="0" anchor="t">
            <a:spAutoFit/>
          </a:bodyPr>
          <a:lstStyle/>
          <a:p>
            <a:pPr marL="334651" lvl="1">
              <a:lnSpc>
                <a:spcPts val="5177"/>
              </a:lnSpc>
            </a:pPr>
            <a:r>
              <a:rPr lang="en-US" sz="3100" b="1" dirty="0">
                <a:solidFill>
                  <a:srgbClr val="000000"/>
                </a:solidFill>
                <a:latin typeface="Poppins" pitchFamily="2" charset="77"/>
                <a:cs typeface="Poppins" pitchFamily="2" charset="77"/>
              </a:rPr>
              <a:t>3. Strident Steps to deter entry/buying</a:t>
            </a:r>
          </a:p>
        </p:txBody>
      </p:sp>
      <p:sp>
        <p:nvSpPr>
          <p:cNvPr id="11" name="Freeform 29">
            <a:extLst>
              <a:ext uri="{FF2B5EF4-FFF2-40B4-BE49-F238E27FC236}">
                <a16:creationId xmlns:a16="http://schemas.microsoft.com/office/drawing/2014/main" id="{E9090D14-96FB-7546-EE16-4A5C5B7CF3EA}"/>
              </a:ext>
            </a:extLst>
          </p:cNvPr>
          <p:cNvSpPr/>
          <p:nvPr/>
        </p:nvSpPr>
        <p:spPr>
          <a:xfrm>
            <a:off x="803857" y="121798"/>
            <a:ext cx="977855" cy="977855"/>
          </a:xfrm>
          <a:custGeom>
            <a:avLst/>
            <a:gdLst/>
            <a:ahLst/>
            <a:cxnLst/>
            <a:rect l="l" t="t" r="r" b="b"/>
            <a:pathLst>
              <a:path w="977855" h="977855">
                <a:moveTo>
                  <a:pt x="0" y="0"/>
                </a:moveTo>
                <a:lnTo>
                  <a:pt x="977856" y="0"/>
                </a:lnTo>
                <a:lnTo>
                  <a:pt x="977856" y="977856"/>
                </a:lnTo>
                <a:lnTo>
                  <a:pt x="0" y="9778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2" name="TextBox 19">
            <a:extLst>
              <a:ext uri="{FF2B5EF4-FFF2-40B4-BE49-F238E27FC236}">
                <a16:creationId xmlns:a16="http://schemas.microsoft.com/office/drawing/2014/main" id="{AE418EC9-05D6-7978-6C9B-5563C0A90FAA}"/>
              </a:ext>
            </a:extLst>
          </p:cNvPr>
          <p:cNvSpPr txBox="1"/>
          <p:nvPr/>
        </p:nvSpPr>
        <p:spPr>
          <a:xfrm>
            <a:off x="354478" y="2776974"/>
            <a:ext cx="8743071" cy="1286250"/>
          </a:xfrm>
          <a:prstGeom prst="rect">
            <a:avLst/>
          </a:prstGeom>
        </p:spPr>
        <p:txBody>
          <a:bodyPr lIns="0" tIns="0" rIns="0" bIns="0" rtlCol="0" anchor="t">
            <a:spAutoFit/>
          </a:bodyPr>
          <a:lstStyle/>
          <a:p>
            <a:pPr marL="334651" lvl="1">
              <a:lnSpc>
                <a:spcPts val="5177"/>
              </a:lnSpc>
            </a:pPr>
            <a:r>
              <a:rPr lang="en-US" sz="3100" dirty="0">
                <a:solidFill>
                  <a:srgbClr val="000000"/>
                </a:solidFill>
                <a:latin typeface="Poppins"/>
              </a:rPr>
              <a:t>The sex trade </a:t>
            </a:r>
            <a:r>
              <a:rPr lang="en-US" sz="3100" i="1" dirty="0">
                <a:solidFill>
                  <a:srgbClr val="000000"/>
                </a:solidFill>
                <a:latin typeface="Poppins"/>
              </a:rPr>
              <a:t>has</a:t>
            </a:r>
            <a:r>
              <a:rPr lang="en-US" sz="3100" dirty="0">
                <a:solidFill>
                  <a:srgbClr val="000000"/>
                </a:solidFill>
                <a:latin typeface="Poppins"/>
              </a:rPr>
              <a:t> to be legitimised (and ‘regulated’ to ‘</a:t>
            </a:r>
            <a:r>
              <a:rPr lang="en-US" sz="3100" dirty="0" err="1">
                <a:solidFill>
                  <a:srgbClr val="000000"/>
                </a:solidFill>
                <a:latin typeface="Poppins"/>
              </a:rPr>
              <a:t>minimise</a:t>
            </a:r>
            <a:r>
              <a:rPr lang="en-US" sz="3100" dirty="0">
                <a:solidFill>
                  <a:srgbClr val="000000"/>
                </a:solidFill>
                <a:latin typeface="Poppins"/>
              </a:rPr>
              <a:t> harm’) either by: </a:t>
            </a:r>
          </a:p>
        </p:txBody>
      </p:sp>
      <p:sp>
        <p:nvSpPr>
          <p:cNvPr id="14" name="TextBox 28">
            <a:extLst>
              <a:ext uri="{FF2B5EF4-FFF2-40B4-BE49-F238E27FC236}">
                <a16:creationId xmlns:a16="http://schemas.microsoft.com/office/drawing/2014/main" id="{621DEEA4-872A-39FD-744F-A407515F093E}"/>
              </a:ext>
            </a:extLst>
          </p:cNvPr>
          <p:cNvSpPr txBox="1"/>
          <p:nvPr/>
        </p:nvSpPr>
        <p:spPr>
          <a:xfrm>
            <a:off x="181059" y="4777184"/>
            <a:ext cx="8123585" cy="619400"/>
          </a:xfrm>
          <a:prstGeom prst="rect">
            <a:avLst/>
          </a:prstGeom>
        </p:spPr>
        <p:txBody>
          <a:bodyPr wrap="square" lIns="0" tIns="0" rIns="0" bIns="0" rtlCol="0" anchor="t">
            <a:spAutoFit/>
          </a:bodyPr>
          <a:lstStyle/>
          <a:p>
            <a:pPr marL="334651" lvl="1">
              <a:lnSpc>
                <a:spcPts val="5177"/>
              </a:lnSpc>
            </a:pPr>
            <a:r>
              <a:rPr lang="en-US" sz="3100" dirty="0">
                <a:solidFill>
                  <a:srgbClr val="000000"/>
                </a:solidFill>
                <a:latin typeface="Poppins Bold"/>
              </a:rPr>
              <a:t>Legalisation</a:t>
            </a:r>
          </a:p>
        </p:txBody>
      </p:sp>
      <p:sp>
        <p:nvSpPr>
          <p:cNvPr id="15" name="TextBox 28">
            <a:extLst>
              <a:ext uri="{FF2B5EF4-FFF2-40B4-BE49-F238E27FC236}">
                <a16:creationId xmlns:a16="http://schemas.microsoft.com/office/drawing/2014/main" id="{2AF9AE13-048D-A020-8641-68960C04ADA3}"/>
              </a:ext>
            </a:extLst>
          </p:cNvPr>
          <p:cNvSpPr txBox="1"/>
          <p:nvPr/>
        </p:nvSpPr>
        <p:spPr>
          <a:xfrm>
            <a:off x="143410" y="7489516"/>
            <a:ext cx="8123585" cy="619400"/>
          </a:xfrm>
          <a:prstGeom prst="rect">
            <a:avLst/>
          </a:prstGeom>
        </p:spPr>
        <p:txBody>
          <a:bodyPr wrap="square" lIns="0" tIns="0" rIns="0" bIns="0" rtlCol="0" anchor="t">
            <a:spAutoFit/>
          </a:bodyPr>
          <a:lstStyle/>
          <a:p>
            <a:pPr marL="334651" lvl="1">
              <a:lnSpc>
                <a:spcPts val="5177"/>
              </a:lnSpc>
            </a:pPr>
            <a:r>
              <a:rPr lang="en-US" sz="3100" dirty="0">
                <a:solidFill>
                  <a:srgbClr val="000000"/>
                </a:solidFill>
                <a:latin typeface="Poppins Bold"/>
              </a:rPr>
              <a:t>Full Decriminalisation</a:t>
            </a:r>
          </a:p>
        </p:txBody>
      </p:sp>
      <p:sp>
        <p:nvSpPr>
          <p:cNvPr id="16" name="TextBox 22">
            <a:extLst>
              <a:ext uri="{FF2B5EF4-FFF2-40B4-BE49-F238E27FC236}">
                <a16:creationId xmlns:a16="http://schemas.microsoft.com/office/drawing/2014/main" id="{CCB30DA4-AA89-F8E6-52B7-6A9CD7C7C426}"/>
              </a:ext>
            </a:extLst>
          </p:cNvPr>
          <p:cNvSpPr txBox="1"/>
          <p:nvPr/>
        </p:nvSpPr>
        <p:spPr>
          <a:xfrm>
            <a:off x="281831" y="5485904"/>
            <a:ext cx="8600520" cy="1270604"/>
          </a:xfrm>
          <a:prstGeom prst="rect">
            <a:avLst/>
          </a:prstGeom>
        </p:spPr>
        <p:txBody>
          <a:bodyPr wrap="square" lIns="0" tIns="0" rIns="0" bIns="0" rtlCol="0" anchor="t">
            <a:spAutoFit/>
          </a:bodyPr>
          <a:lstStyle/>
          <a:p>
            <a:pPr marL="669301" lvl="1" indent="-334650">
              <a:lnSpc>
                <a:spcPts val="5177"/>
              </a:lnSpc>
              <a:buFont typeface="Arial"/>
              <a:buChar char="•"/>
            </a:pPr>
            <a:r>
              <a:rPr lang="en-US" sz="3100" dirty="0">
                <a:solidFill>
                  <a:srgbClr val="000000"/>
                </a:solidFill>
                <a:latin typeface="Abadi" panose="020F0502020204030204" pitchFamily="34" charset="0"/>
              </a:rPr>
              <a:t>Sex Sellers, Buyers, Profiteers (pimps) all </a:t>
            </a:r>
            <a:r>
              <a:rPr lang="en-US" sz="3100" dirty="0" err="1">
                <a:solidFill>
                  <a:srgbClr val="000000"/>
                </a:solidFill>
                <a:latin typeface="Abadi" panose="020F0502020204030204" pitchFamily="34" charset="0"/>
              </a:rPr>
              <a:t>decriminliased</a:t>
            </a:r>
            <a:r>
              <a:rPr lang="en-US" sz="3100" dirty="0">
                <a:solidFill>
                  <a:srgbClr val="000000"/>
                </a:solidFill>
                <a:latin typeface="Abadi" panose="020F0502020204030204" pitchFamily="34" charset="0"/>
              </a:rPr>
              <a:t>. State controlled (supposedly)</a:t>
            </a:r>
          </a:p>
        </p:txBody>
      </p:sp>
      <p:sp>
        <p:nvSpPr>
          <p:cNvPr id="17" name="TextBox 22">
            <a:extLst>
              <a:ext uri="{FF2B5EF4-FFF2-40B4-BE49-F238E27FC236}">
                <a16:creationId xmlns:a16="http://schemas.microsoft.com/office/drawing/2014/main" id="{443C382C-8661-AC09-FF45-C45D82BA2BD6}"/>
              </a:ext>
            </a:extLst>
          </p:cNvPr>
          <p:cNvSpPr txBox="1"/>
          <p:nvPr/>
        </p:nvSpPr>
        <p:spPr>
          <a:xfrm>
            <a:off x="298752" y="8108916"/>
            <a:ext cx="8600520" cy="1270604"/>
          </a:xfrm>
          <a:prstGeom prst="rect">
            <a:avLst/>
          </a:prstGeom>
        </p:spPr>
        <p:txBody>
          <a:bodyPr wrap="square" lIns="0" tIns="0" rIns="0" bIns="0" rtlCol="0" anchor="t">
            <a:spAutoFit/>
          </a:bodyPr>
          <a:lstStyle/>
          <a:p>
            <a:pPr marL="669301" lvl="1" indent="-334650">
              <a:lnSpc>
                <a:spcPts val="5177"/>
              </a:lnSpc>
              <a:buFont typeface="Arial"/>
              <a:buChar char="•"/>
            </a:pPr>
            <a:r>
              <a:rPr lang="en-US" sz="3100" dirty="0">
                <a:solidFill>
                  <a:srgbClr val="000000"/>
                </a:solidFill>
                <a:latin typeface="Abadi" panose="020F0502020204030204" pitchFamily="34" charset="0"/>
              </a:rPr>
              <a:t>Sex Sellers, Buyers, Profiteers (pimps) all </a:t>
            </a:r>
            <a:r>
              <a:rPr lang="en-US" sz="3100" dirty="0" err="1">
                <a:solidFill>
                  <a:srgbClr val="000000"/>
                </a:solidFill>
                <a:latin typeface="Abadi" panose="020F0502020204030204" pitchFamily="34" charset="0"/>
              </a:rPr>
              <a:t>decriminliased</a:t>
            </a:r>
            <a:r>
              <a:rPr lang="en-US" sz="3100" dirty="0">
                <a:solidFill>
                  <a:srgbClr val="000000"/>
                </a:solidFill>
                <a:latin typeface="Abadi" panose="020F0502020204030204" pitchFamily="34" charset="0"/>
              </a:rPr>
              <a:t>. No State Involvement)</a:t>
            </a:r>
          </a:p>
        </p:txBody>
      </p:sp>
      <p:sp>
        <p:nvSpPr>
          <p:cNvPr id="18" name="TextBox 8">
            <a:extLst>
              <a:ext uri="{FF2B5EF4-FFF2-40B4-BE49-F238E27FC236}">
                <a16:creationId xmlns:a16="http://schemas.microsoft.com/office/drawing/2014/main" id="{38188A97-22CA-3742-0A89-D6F6951173EA}"/>
              </a:ext>
            </a:extLst>
          </p:cNvPr>
          <p:cNvSpPr txBox="1"/>
          <p:nvPr/>
        </p:nvSpPr>
        <p:spPr>
          <a:xfrm>
            <a:off x="11201400" y="9576961"/>
            <a:ext cx="8367052" cy="592470"/>
          </a:xfrm>
          <a:prstGeom prst="rect">
            <a:avLst/>
          </a:prstGeom>
        </p:spPr>
        <p:txBody>
          <a:bodyPr wrap="square" lIns="0" tIns="0" rIns="0" bIns="0" rtlCol="0" anchor="t">
            <a:spAutoFit/>
          </a:bodyPr>
          <a:lstStyle/>
          <a:p>
            <a:pPr marL="334651" lvl="1">
              <a:lnSpc>
                <a:spcPts val="5177"/>
              </a:lnSpc>
            </a:pPr>
            <a:r>
              <a:rPr lang="en-US" sz="2400" dirty="0">
                <a:solidFill>
                  <a:srgbClr val="000000"/>
                </a:solidFill>
                <a:latin typeface="Poppins"/>
              </a:rPr>
              <a:t>VAWG – Violence Against Women and Girls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4283</TotalTime>
  <Words>1860</Words>
  <Application>Microsoft Macintosh PowerPoint</Application>
  <PresentationFormat>Custom</PresentationFormat>
  <Paragraphs>277</Paragraphs>
  <Slides>13</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Open Sans Extra Bold</vt:lpstr>
      <vt:lpstr>Calibri</vt:lpstr>
      <vt:lpstr>Alata</vt:lpstr>
      <vt:lpstr>TT Smalls</vt:lpstr>
      <vt:lpstr>Bebas Neue</vt:lpstr>
      <vt:lpstr>Bebas Neue Bold</vt:lpstr>
      <vt:lpstr>Arial</vt:lpstr>
      <vt:lpstr>La Lou</vt:lpstr>
      <vt:lpstr>Poppins Bold</vt:lpstr>
      <vt:lpstr>Poppins</vt:lpstr>
      <vt:lpstr>Abadi</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NPCC</dc:title>
  <cp:lastModifiedBy>You My Sister</cp:lastModifiedBy>
  <cp:revision>19</cp:revision>
  <dcterms:created xsi:type="dcterms:W3CDTF">2006-08-16T00:00:00Z</dcterms:created>
  <dcterms:modified xsi:type="dcterms:W3CDTF">2024-05-21T16:38:58Z</dcterms:modified>
  <dc:identifier>DAF84GgJFGQ</dc:identifier>
</cp:coreProperties>
</file>